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56" r:id="rId6"/>
    <p:sldMasterId id="2147483768" r:id="rId7"/>
    <p:sldMasterId id="2147483780" r:id="rId8"/>
  </p:sldMasterIdLst>
  <p:notesMasterIdLst>
    <p:notesMasterId r:id="rId42"/>
  </p:notesMasterIdLst>
  <p:sldIdLst>
    <p:sldId id="550" r:id="rId9"/>
    <p:sldId id="545" r:id="rId10"/>
    <p:sldId id="546" r:id="rId11"/>
    <p:sldId id="535" r:id="rId12"/>
    <p:sldId id="532" r:id="rId13"/>
    <p:sldId id="538" r:id="rId14"/>
    <p:sldId id="259" r:id="rId15"/>
    <p:sldId id="524" r:id="rId16"/>
    <p:sldId id="525" r:id="rId17"/>
    <p:sldId id="412" r:id="rId18"/>
    <p:sldId id="473" r:id="rId19"/>
    <p:sldId id="474" r:id="rId20"/>
    <p:sldId id="476" r:id="rId21"/>
    <p:sldId id="531" r:id="rId22"/>
    <p:sldId id="481" r:id="rId23"/>
    <p:sldId id="483" r:id="rId24"/>
    <p:sldId id="542" r:id="rId25"/>
    <p:sldId id="487" r:id="rId26"/>
    <p:sldId id="402" r:id="rId27"/>
    <p:sldId id="489" r:id="rId28"/>
    <p:sldId id="515" r:id="rId29"/>
    <p:sldId id="529" r:id="rId30"/>
    <p:sldId id="370" r:id="rId31"/>
    <p:sldId id="264" r:id="rId32"/>
    <p:sldId id="548" r:id="rId33"/>
    <p:sldId id="359" r:id="rId34"/>
    <p:sldId id="467" r:id="rId35"/>
    <p:sldId id="350" r:id="rId36"/>
    <p:sldId id="384" r:id="rId37"/>
    <p:sldId id="386" r:id="rId38"/>
    <p:sldId id="387" r:id="rId39"/>
    <p:sldId id="388" r:id="rId40"/>
    <p:sldId id="3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2"/>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DFA2C-A776-49EB-AFF9-43824E3E09EF}" type="datetimeFigureOut">
              <a:rPr lang="en-NZ" smtClean="0"/>
              <a:t>14/01/2026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7E574-3B0A-4D69-9E34-16287D6627DF}" type="slidenum">
              <a:rPr lang="en-NZ" smtClean="0"/>
              <a:t>‹#›</a:t>
            </a:fld>
            <a:endParaRPr lang="en-NZ"/>
          </a:p>
        </p:txBody>
      </p:sp>
    </p:spTree>
    <p:extLst>
      <p:ext uri="{BB962C8B-B14F-4D97-AF65-F5344CB8AC3E}">
        <p14:creationId xmlns:p14="http://schemas.microsoft.com/office/powerpoint/2010/main" val="38232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28B987C-A193-4663-93D1-73A7F10DC049}" type="slidenum">
              <a:rPr lang="en-NZ" smtClean="0">
                <a:solidFill>
                  <a:prstClr val="black"/>
                </a:solidFill>
              </a:rPr>
              <a:pPr/>
              <a:t>23</a:t>
            </a:fld>
            <a:endParaRPr lang="en-NZ">
              <a:solidFill>
                <a:prstClr val="black"/>
              </a:solidFill>
            </a:endParaRPr>
          </a:p>
        </p:txBody>
      </p:sp>
    </p:spTree>
    <p:extLst>
      <p:ext uri="{BB962C8B-B14F-4D97-AF65-F5344CB8AC3E}">
        <p14:creationId xmlns:p14="http://schemas.microsoft.com/office/powerpoint/2010/main" val="343015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D5B01C0-D187-4417-9B64-D17B16D65978}" type="datetimeFigureOut">
              <a:rPr lang="en-NZ" smtClean="0"/>
              <a:t>14/01/2026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42041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D5B01C0-D187-4417-9B64-D17B16D65978}" type="datetimeFigureOut">
              <a:rPr lang="en-NZ" smtClean="0"/>
              <a:t>14/01/2026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416747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D5B01C0-D187-4417-9B64-D17B16D65978}" type="datetimeFigureOut">
              <a:rPr lang="en-NZ" smtClean="0"/>
              <a:t>14/01/2026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404302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D7AA90-B8B1-41E0-B565-1BDF0BE8446C}"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70603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988AD1-4C60-4257-ABD7-D9CDE0B04DD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83730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F49672-7736-494A-9F50-22350AA8776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65358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6AC9A3-B5CA-46B6-8A04-5B0F79F6993C}"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03414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AU"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D49F1F-21C1-42A0-90C3-743828F174FD}"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72250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AU"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DCF1CFA-D40D-496C-9701-635ED1D9D6E5}"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706702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5DA2A2-940B-49AF-AA8D-994F519A27B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76778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4B55BC-50E1-4C39-881D-80003AA46EB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35707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D5B01C0-D187-4417-9B64-D17B16D65978}" type="datetimeFigureOut">
              <a:rPr lang="en-NZ" smtClean="0"/>
              <a:t>14/01/2026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319303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E6CA5-9D4C-4815-B1E5-2025233275A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23200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48266F-1D2F-4EAC-B703-363A1742824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23970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09C5E-1D1D-4254-9F30-8E2FEB93EE1E}"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505062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D7AA90-B8B1-41E0-B565-1BDF0BE8446C}"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536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988AD1-4C60-4257-ABD7-D9CDE0B04DD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757805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F49672-7736-494A-9F50-22350AA8776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020377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6AC9A3-B5CA-46B6-8A04-5B0F79F6993C}"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9386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AU"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D49F1F-21C1-42A0-90C3-743828F174FD}"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435776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AU"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DCF1CFA-D40D-496C-9701-635ED1D9D6E5}"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659069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5DA2A2-940B-49AF-AA8D-994F519A27B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92544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B01C0-D187-4417-9B64-D17B16D65978}" type="datetimeFigureOut">
              <a:rPr lang="en-NZ" smtClean="0"/>
              <a:t>14/01/2026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88769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4B55BC-50E1-4C39-881D-80003AA46EB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241285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E6CA5-9D4C-4815-B1E5-2025233275A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007869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48266F-1D2F-4EAC-B703-363A1742824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97664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09C5E-1D1D-4254-9F30-8E2FEB93EE1E}"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35218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232512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81874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112513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89969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36976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9631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D5B01C0-D187-4417-9B64-D17B16D65978}" type="datetimeFigureOut">
              <a:rPr lang="en-NZ" smtClean="0"/>
              <a:t>14/01/2026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1335655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140615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69906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22371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40710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03152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50974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53534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03861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0684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74303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D5B01C0-D187-4417-9B64-D17B16D65978}" type="datetimeFigureOut">
              <a:rPr lang="en-NZ" smtClean="0"/>
              <a:t>14/01/2026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1879685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20753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34046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54116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30451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56004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99436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50919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625428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800220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9100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D5B01C0-D187-4417-9B64-D17B16D65978}" type="datetimeFigureOut">
              <a:rPr lang="en-NZ" smtClean="0"/>
              <a:t>14/01/2026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4157963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55481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183942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0830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86927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33253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969439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352185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10444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382146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0319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B01C0-D187-4417-9B64-D17B16D65978}" type="datetimeFigureOut">
              <a:rPr lang="en-NZ" smtClean="0"/>
              <a:t>14/01/2026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516886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127320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19580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728450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60786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42766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355789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93685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11247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FE932-69E3-41FA-9E58-A68C38EAF1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1175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567FA-0BEA-4B8F-88AE-92AC031E9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487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B01C0-D187-4417-9B64-D17B16D65978}" type="datetimeFigureOut">
              <a:rPr lang="en-NZ" smtClean="0"/>
              <a:t>14/01/2026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17629541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E9540-D1C8-41B5-9FAD-3DBEE475F1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1797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7E7A31-4C3A-4F15-8D3C-C2A64140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51923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921083-D1F1-4373-89C3-DED61C9C70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8477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DA1854-15EF-49AC-9315-5C83362A93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7484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51D166-403A-49B4-AE3A-684B180E2F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8798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95A48-FE58-467E-B3D2-C865BA1D22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8281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C369AC-57E6-4607-B23A-D116AE33ED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625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E4744D-98C7-4791-A7AF-B14C6B3375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1705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322E2B-9FA2-43F4-A8B3-8693631758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148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B01C0-D187-4417-9B64-D17B16D65978}" type="datetimeFigureOut">
              <a:rPr lang="en-NZ" smtClean="0"/>
              <a:t>14/01/2026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53EAA77-8F2A-4B95-A984-51B04F4A36CF}" type="slidenum">
              <a:rPr lang="en-NZ" smtClean="0"/>
              <a:t>‹#›</a:t>
            </a:fld>
            <a:endParaRPr lang="en-NZ"/>
          </a:p>
        </p:txBody>
      </p:sp>
    </p:spTree>
    <p:extLst>
      <p:ext uri="{BB962C8B-B14F-4D97-AF65-F5344CB8AC3E}">
        <p14:creationId xmlns:p14="http://schemas.microsoft.com/office/powerpoint/2010/main" val="159110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B01C0-D187-4417-9B64-D17B16D65978}" type="datetimeFigureOut">
              <a:rPr lang="en-NZ" smtClean="0"/>
              <a:t>14/01/2026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EAA77-8F2A-4B95-A984-51B04F4A36CF}" type="slidenum">
              <a:rPr lang="en-NZ" smtClean="0"/>
              <a:t>‹#›</a:t>
            </a:fld>
            <a:endParaRPr lang="en-NZ"/>
          </a:p>
        </p:txBody>
      </p:sp>
    </p:spTree>
    <p:extLst>
      <p:ext uri="{BB962C8B-B14F-4D97-AF65-F5344CB8AC3E}">
        <p14:creationId xmlns:p14="http://schemas.microsoft.com/office/powerpoint/2010/main" val="422238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pPr>
            <a:endParaRPr lang="en-AU" alt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pPr>
            <a:endParaRPr lang="en-AU" alt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fontAlgn="base">
              <a:spcBef>
                <a:spcPct val="0"/>
              </a:spcBef>
              <a:spcAft>
                <a:spcPct val="0"/>
              </a:spcAft>
            </a:pPr>
            <a:fld id="{B771D445-BDF3-4BD6-ADF9-7C5658E5C9C8}" type="slidenum">
              <a:rPr lang="en-AU" altLang="en-US" smtClean="0">
                <a:solidFill>
                  <a:srgbClr val="000000"/>
                </a:solidFill>
              </a:rPr>
              <a:pPr fontAlgn="base">
                <a:spcBef>
                  <a:spcPct val="0"/>
                </a:spcBef>
                <a:spcAft>
                  <a:spcPct val="0"/>
                </a:spcAft>
              </a:pPr>
              <a:t>‹#›</a:t>
            </a:fld>
            <a:endParaRPr lang="en-AU" altLang="en-US" dirty="0">
              <a:solidFill>
                <a:srgbClr val="000000"/>
              </a:solidFill>
            </a:endParaRPr>
          </a:p>
        </p:txBody>
      </p:sp>
    </p:spTree>
    <p:extLst>
      <p:ext uri="{BB962C8B-B14F-4D97-AF65-F5344CB8AC3E}">
        <p14:creationId xmlns:p14="http://schemas.microsoft.com/office/powerpoint/2010/main" val="1823648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pPr>
            <a:endParaRPr lang="en-AU" alt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pPr>
            <a:endParaRPr lang="en-AU" alt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fontAlgn="base">
              <a:spcBef>
                <a:spcPct val="0"/>
              </a:spcBef>
              <a:spcAft>
                <a:spcPct val="0"/>
              </a:spcAft>
            </a:pPr>
            <a:fld id="{B771D445-BDF3-4BD6-ADF9-7C5658E5C9C8}" type="slidenum">
              <a:rPr lang="en-AU" altLang="en-US" smtClean="0">
                <a:solidFill>
                  <a:srgbClr val="000000"/>
                </a:solidFill>
              </a:rPr>
              <a:pPr fontAlgn="base">
                <a:spcBef>
                  <a:spcPct val="0"/>
                </a:spcBef>
                <a:spcAft>
                  <a:spcPct val="0"/>
                </a:spcAft>
              </a:pPr>
              <a:t>‹#›</a:t>
            </a:fld>
            <a:endParaRPr lang="en-AU" altLang="en-US" dirty="0">
              <a:solidFill>
                <a:srgbClr val="000000"/>
              </a:solidFill>
            </a:endParaRPr>
          </a:p>
        </p:txBody>
      </p:sp>
    </p:spTree>
    <p:extLst>
      <p:ext uri="{BB962C8B-B14F-4D97-AF65-F5344CB8AC3E}">
        <p14:creationId xmlns:p14="http://schemas.microsoft.com/office/powerpoint/2010/main" val="271280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EF56-1302-4807-B95A-DF5DAC53471C}"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E6207-566E-4E10-B704-398D2BFA2FC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392386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2CCC1-B719-4946-9E26-7F92741D65B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42F5-38BC-49BE-9684-1DEF30554CE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46565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4CA84-BE1C-45C9-88F6-A15B985FAEBE}"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A33DA-D904-43B3-A5BB-6EE9612BB2CD}"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8296823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CB2FF-3A96-454D-B110-6D24CD080112}" type="datetimeFigureOut">
              <a:rPr lang="en-NZ" smtClean="0">
                <a:solidFill>
                  <a:prstClr val="black">
                    <a:tint val="75000"/>
                  </a:prstClr>
                </a:solidFill>
              </a:rPr>
              <a:pPr/>
              <a:t>14/01/2026</a:t>
            </a:fld>
            <a:endParaRPr lang="en-NZ">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77E0C-B211-47F6-B83A-FB9957E48E81}"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231173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3BA9ACC-34B1-4BC7-ACE2-DD5E33F2AF3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77917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4816"/>
            <a:ext cx="12191999" cy="6930842"/>
          </a:xfrm>
          <a:prstGeom prst="rect">
            <a:avLst/>
          </a:prstGeom>
        </p:spPr>
      </p:pic>
      <p:sp>
        <p:nvSpPr>
          <p:cNvPr id="2" name="Rectangle 1"/>
          <p:cNvSpPr/>
          <p:nvPr/>
        </p:nvSpPr>
        <p:spPr>
          <a:xfrm>
            <a:off x="-1" y="-44816"/>
            <a:ext cx="12191999" cy="5478423"/>
          </a:xfrm>
          <a:prstGeom prst="rect">
            <a:avLst/>
          </a:prstGeom>
          <a:noFill/>
        </p:spPr>
        <p:txBody>
          <a:bodyPr wrap="square" lIns="91440" tIns="45720" rIns="91440" bIns="45720">
            <a:spAutoFit/>
          </a:bodyPr>
          <a:lstStyle/>
          <a:p>
            <a:pPr algn="ctr"/>
            <a:endParaRPr lang="en-US" sz="5400" dirty="0">
              <a:ln w="0"/>
              <a:solidFill>
                <a:prstClr val="black"/>
              </a:solidFill>
              <a:effectLst>
                <a:outerShdw blurRad="38100" dist="19050" dir="2700000" algn="tl" rotWithShape="0">
                  <a:prstClr val="black">
                    <a:alpha val="40000"/>
                  </a:prstClr>
                </a:outerShdw>
              </a:effectLst>
            </a:endParaRPr>
          </a:p>
          <a:p>
            <a:pPr algn="ctr"/>
            <a:r>
              <a:rPr lang="en-US" sz="7200" b="1" dirty="0" smtClean="0">
                <a:ln w="0"/>
                <a:solidFill>
                  <a:prstClr val="black"/>
                </a:solidFill>
                <a:effectLst>
                  <a:outerShdw blurRad="38100" dist="19050" dir="2700000" algn="tl" rotWithShape="0">
                    <a:prstClr val="black">
                      <a:alpha val="40000"/>
                    </a:prstClr>
                  </a:outerShdw>
                </a:effectLst>
              </a:rPr>
              <a:t>THE QUEEN AND HER FUTURE</a:t>
            </a:r>
          </a:p>
          <a:p>
            <a:pPr algn="ctr"/>
            <a:r>
              <a:rPr lang="en-US" sz="7200" b="1" dirty="0" smtClean="0">
                <a:ln w="0"/>
                <a:solidFill>
                  <a:prstClr val="black"/>
                </a:solidFill>
                <a:effectLst>
                  <a:outerShdw blurRad="38100" dist="19050" dir="2700000" algn="tl" rotWithShape="0">
                    <a:prstClr val="black">
                      <a:alpha val="40000"/>
                    </a:prstClr>
                  </a:outerShdw>
                </a:effectLst>
              </a:rPr>
              <a:t>SUBJECTS</a:t>
            </a:r>
          </a:p>
          <a:p>
            <a:pPr algn="ctr"/>
            <a:endParaRPr lang="en-US" sz="7200" b="1" dirty="0" smtClean="0">
              <a:ln w="0"/>
              <a:solidFill>
                <a:prstClr val="black"/>
              </a:solidFill>
              <a:effectLst>
                <a:outerShdw blurRad="38100" dist="19050" dir="2700000" algn="tl" rotWithShape="0">
                  <a:prstClr val="black">
                    <a:alpha val="40000"/>
                  </a:prstClr>
                </a:outerShdw>
              </a:effectLst>
            </a:endParaRPr>
          </a:p>
          <a:p>
            <a:pPr algn="ctr"/>
            <a:endParaRPr lang="en-US" sz="1000" b="1" dirty="0" smtClean="0">
              <a:ln w="0"/>
              <a:solidFill>
                <a:prstClr val="black"/>
              </a:solidFill>
              <a:effectLst>
                <a:outerShdw blurRad="38100" dist="19050" dir="2700000" algn="tl" rotWithShape="0">
                  <a:prstClr val="black">
                    <a:alpha val="40000"/>
                  </a:prstClr>
                </a:outerShdw>
              </a:effectLst>
            </a:endParaRPr>
          </a:p>
          <a:p>
            <a:pPr algn="ctr"/>
            <a:endParaRPr lang="en-US" sz="1000" b="1" dirty="0">
              <a:ln w="0"/>
              <a:solidFill>
                <a:prstClr val="black"/>
              </a:solidFill>
              <a:effectLst>
                <a:outerShdw blurRad="38100" dist="19050" dir="2700000" algn="tl" rotWithShape="0">
                  <a:prstClr val="black">
                    <a:alpha val="40000"/>
                  </a:prstClr>
                </a:outerShdw>
              </a:effectLst>
            </a:endParaRPr>
          </a:p>
          <a:p>
            <a:pPr algn="ctr"/>
            <a:endParaRPr lang="en-US" sz="1000" b="1" dirty="0" smtClean="0">
              <a:ln w="0"/>
              <a:solidFill>
                <a:prstClr val="black"/>
              </a:solidFill>
              <a:effectLst>
                <a:outerShdw blurRad="38100" dist="19050" dir="2700000" algn="tl" rotWithShape="0">
                  <a:prstClr val="black">
                    <a:alpha val="40000"/>
                  </a:prstClr>
                </a:outerShdw>
              </a:effectLst>
            </a:endParaRPr>
          </a:p>
          <a:p>
            <a:pPr algn="ctr"/>
            <a:endParaRPr lang="en-US" sz="1000" b="1" dirty="0">
              <a:ln w="0"/>
              <a:solidFill>
                <a:prstClr val="black"/>
              </a:solidFill>
              <a:effectLst>
                <a:outerShdw blurRad="38100" dist="19050" dir="2700000" algn="tl" rotWithShape="0">
                  <a:prstClr val="black">
                    <a:alpha val="40000"/>
                  </a:prstClr>
                </a:outerShdw>
              </a:effectLst>
            </a:endParaRPr>
          </a:p>
          <a:p>
            <a:pPr algn="ctr"/>
            <a:endParaRPr lang="en-US" sz="1000" b="1" dirty="0" smtClean="0">
              <a:ln w="0"/>
              <a:solidFill>
                <a:prstClr val="black"/>
              </a:solidFill>
              <a:effectLst>
                <a:outerShdw blurRad="38100" dist="19050" dir="2700000" algn="tl" rotWithShape="0">
                  <a:prstClr val="black">
                    <a:alpha val="40000"/>
                  </a:prstClr>
                </a:outerShdw>
              </a:effectLst>
            </a:endParaRPr>
          </a:p>
          <a:p>
            <a:pPr algn="ctr"/>
            <a:endParaRPr lang="en-US" sz="1000" b="1" dirty="0">
              <a:ln w="0"/>
              <a:solidFill>
                <a:prstClr val="black"/>
              </a:solidFill>
              <a:effectLst>
                <a:outerShdw blurRad="38100" dist="19050" dir="2700000" algn="tl" rotWithShape="0">
                  <a:prstClr val="black">
                    <a:alpha val="40000"/>
                  </a:prstClr>
                </a:outerShdw>
              </a:effectLst>
            </a:endParaRPr>
          </a:p>
          <a:p>
            <a:pPr algn="ctr"/>
            <a:endParaRPr lang="en-US" sz="1000" b="1" dirty="0" smtClean="0">
              <a:ln w="0"/>
              <a:solidFill>
                <a:prstClr val="black"/>
              </a:solidFill>
              <a:effectLst>
                <a:outerShdw blurRad="38100" dist="19050" dir="2700000" algn="tl" rotWithShape="0">
                  <a:prstClr val="black">
                    <a:alpha val="40000"/>
                  </a:prstClr>
                </a:outerShdw>
              </a:effectLst>
            </a:endParaRPr>
          </a:p>
          <a:p>
            <a:pPr algn="ctr"/>
            <a:endParaRPr lang="en-US" sz="1000" b="1" dirty="0">
              <a:ln w="0"/>
              <a:solidFill>
                <a:prstClr val="black"/>
              </a:solidFill>
              <a:effectLst>
                <a:outerShdw blurRad="38100" dist="19050" dir="2700000" algn="tl" rotWithShape="0">
                  <a:prstClr val="black">
                    <a:alpha val="40000"/>
                  </a:prstClr>
                </a:outerShdw>
              </a:effectLst>
            </a:endParaRPr>
          </a:p>
        </p:txBody>
      </p:sp>
      <p:sp>
        <p:nvSpPr>
          <p:cNvPr id="4" name="Rectangle 3"/>
          <p:cNvSpPr/>
          <p:nvPr/>
        </p:nvSpPr>
        <p:spPr>
          <a:xfrm>
            <a:off x="0" y="5934670"/>
            <a:ext cx="12191997" cy="923330"/>
          </a:xfrm>
          <a:prstGeom prst="rect">
            <a:avLst/>
          </a:prstGeom>
          <a:noFill/>
        </p:spPr>
        <p:txBody>
          <a:bodyPr wrap="square" lIns="91440" tIns="45720" rIns="91440" bIns="45720">
            <a:spAutoFit/>
          </a:bodyPr>
          <a:lstStyle/>
          <a:p>
            <a:pPr algn="ctr"/>
            <a:r>
              <a:rPr lang="en-US" sz="5400" b="1" dirty="0" smtClean="0">
                <a:ln w="0"/>
                <a:solidFill>
                  <a:prstClr val="black"/>
                </a:solidFill>
                <a:effectLst>
                  <a:outerShdw blurRad="38100" dist="19050" dir="2700000" algn="tl" rotWithShape="0">
                    <a:prstClr val="black">
                      <a:alpha val="40000"/>
                    </a:prstClr>
                  </a:outerShdw>
                </a:effectLst>
              </a:rPr>
              <a:t>THE EVIDENCE OF ADOPTION.</a:t>
            </a:r>
            <a:endParaRPr lang="en-US" sz="5400" b="1"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161902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91440" y="1715115"/>
            <a:ext cx="12192000" cy="3847207"/>
          </a:xfrm>
          <a:prstGeom prst="rect">
            <a:avLst/>
          </a:prstGeom>
          <a:noFill/>
        </p:spPr>
        <p:txBody>
          <a:bodyPr wrap="square" lIns="91440" tIns="45720" rIns="91440" bIns="45720">
            <a:spAutoFit/>
          </a:bodyPr>
          <a:lstStyle/>
          <a:p>
            <a:pPr algn="ctr"/>
            <a:r>
              <a:rPr lang="en-US" sz="2800" b="1" dirty="0" smtClean="0">
                <a:ln w="0"/>
                <a:solidFill>
                  <a:prstClr val="black"/>
                </a:solidFill>
                <a:effectLst>
                  <a:outerShdw blurRad="38100" dist="19050" dir="2700000" algn="tl" rotWithShape="0">
                    <a:prstClr val="black">
                      <a:alpha val="40000"/>
                    </a:prstClr>
                  </a:outerShdw>
                </a:effectLst>
              </a:rPr>
              <a:t>THEME:</a:t>
            </a:r>
          </a:p>
          <a:p>
            <a:pPr algn="ctr"/>
            <a:r>
              <a:rPr lang="en-US" sz="7200" b="1" dirty="0" smtClean="0">
                <a:ln w="0"/>
                <a:solidFill>
                  <a:prstClr val="black"/>
                </a:solidFill>
                <a:effectLst>
                  <a:outerShdw blurRad="38100" dist="19050" dir="2700000" algn="tl" rotWithShape="0">
                    <a:prstClr val="black">
                      <a:alpha val="40000"/>
                    </a:prstClr>
                  </a:outerShdw>
                </a:effectLst>
              </a:rPr>
              <a:t>KNOWING </a:t>
            </a:r>
            <a:r>
              <a:rPr lang="en-US" sz="7200" b="1" u="sng" dirty="0" smtClean="0">
                <a:ln w="0"/>
                <a:solidFill>
                  <a:prstClr val="black"/>
                </a:solidFill>
                <a:effectLst>
                  <a:outerShdw blurRad="38100" dist="19050" dir="2700000" algn="tl" rotWithShape="0">
                    <a:prstClr val="black">
                      <a:alpha val="40000"/>
                    </a:prstClr>
                  </a:outerShdw>
                </a:effectLst>
              </a:rPr>
              <a:t>WHO</a:t>
            </a:r>
            <a:r>
              <a:rPr lang="en-US" sz="7200" b="1" dirty="0" smtClean="0">
                <a:ln w="0"/>
                <a:solidFill>
                  <a:prstClr val="black"/>
                </a:solidFill>
                <a:effectLst>
                  <a:outerShdw blurRad="38100" dist="19050" dir="2700000" algn="tl" rotWithShape="0">
                    <a:prstClr val="black">
                      <a:alpha val="40000"/>
                    </a:prstClr>
                  </a:outerShdw>
                </a:effectLst>
              </a:rPr>
              <a:t> YOU ARE</a:t>
            </a:r>
          </a:p>
          <a:p>
            <a:pPr algn="ctr"/>
            <a:r>
              <a:rPr lang="en-US" sz="7200" b="1" dirty="0" smtClean="0">
                <a:ln w="0"/>
                <a:solidFill>
                  <a:prstClr val="black"/>
                </a:solidFill>
                <a:effectLst>
                  <a:outerShdw blurRad="38100" dist="19050" dir="2700000" algn="tl" rotWithShape="0">
                    <a:prstClr val="black">
                      <a:alpha val="40000"/>
                    </a:prstClr>
                  </a:outerShdw>
                </a:effectLst>
              </a:rPr>
              <a:t>AND </a:t>
            </a:r>
            <a:r>
              <a:rPr lang="en-US" sz="7200" b="1" u="sng" dirty="0" smtClean="0">
                <a:ln w="0"/>
                <a:solidFill>
                  <a:prstClr val="black"/>
                </a:solidFill>
                <a:effectLst>
                  <a:outerShdw blurRad="38100" dist="19050" dir="2700000" algn="tl" rotWithShape="0">
                    <a:prstClr val="black">
                      <a:alpha val="40000"/>
                    </a:prstClr>
                  </a:outerShdw>
                </a:effectLst>
              </a:rPr>
              <a:t>WHAT</a:t>
            </a:r>
            <a:r>
              <a:rPr lang="en-US" sz="7200" b="1" dirty="0" smtClean="0">
                <a:ln w="0"/>
                <a:solidFill>
                  <a:prstClr val="black"/>
                </a:solidFill>
                <a:effectLst>
                  <a:outerShdw blurRad="38100" dist="19050" dir="2700000" algn="tl" rotWithShape="0">
                    <a:prstClr val="black">
                      <a:alpha val="40000"/>
                    </a:prstClr>
                  </a:outerShdw>
                </a:effectLst>
              </a:rPr>
              <a:t> YOU ARE</a:t>
            </a:r>
          </a:p>
          <a:p>
            <a:pPr algn="ctr"/>
            <a:r>
              <a:rPr lang="en-US" sz="7200" b="1" dirty="0" smtClean="0">
                <a:ln w="0"/>
                <a:solidFill>
                  <a:prstClr val="black"/>
                </a:solidFill>
                <a:effectLst>
                  <a:outerShdw blurRad="38100" dist="19050" dir="2700000" algn="tl" rotWithShape="0">
                    <a:prstClr val="black">
                      <a:alpha val="40000"/>
                    </a:prstClr>
                  </a:outerShdw>
                </a:effectLst>
              </a:rPr>
              <a:t>TO OTHERS..</a:t>
            </a:r>
            <a:endParaRPr lang="en-US" sz="7200" b="1"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20863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r>
              <a:rPr lang="en-US" sz="2800" b="1" dirty="0">
                <a:solidFill>
                  <a:prstClr val="black"/>
                </a:solidFill>
              </a:rPr>
              <a:t>64-0629  THE.MIGHTY.GOD.UNVEILED.BEFORE.US_  PHILADELPHIA.PA  V-3 N-22  </a:t>
            </a:r>
          </a:p>
          <a:p>
            <a:r>
              <a:rPr lang="en-US" sz="2800" b="1" dirty="0">
                <a:solidFill>
                  <a:prstClr val="black"/>
                </a:solidFill>
              </a:rPr>
              <a:t>«  43       †          I was reading a story, some years ago. And in this story, it said a great, noble king... I forget the name of him, just now. I wasn't thinking about speaking of the story. It, perhaps fiction, but it leads us to a point that </a:t>
            </a:r>
            <a:r>
              <a:rPr lang="en-US" sz="2800" b="1" i="1" u="sng" dirty="0">
                <a:solidFill>
                  <a:srgbClr val="0070C0"/>
                </a:solidFill>
                <a:effectLst>
                  <a:outerShdw blurRad="38100" dist="38100" dir="2700000" algn="tl">
                    <a:srgbClr val="000000">
                      <a:alpha val="43137"/>
                    </a:srgbClr>
                  </a:outerShdw>
                </a:effectLst>
              </a:rPr>
              <a:t>gives us a background</a:t>
            </a:r>
            <a:r>
              <a:rPr lang="en-US" sz="2800" b="1" dirty="0">
                <a:solidFill>
                  <a:prstClr val="black"/>
                </a:solidFill>
              </a:rPr>
              <a:t> on what we want to say. This king, he was such a noble king, and such a great lover of his subjects, till, one day, before his--his guard and his royalty, he said, </a:t>
            </a:r>
            <a:r>
              <a:rPr lang="en-US" sz="2800" b="1" i="1" u="sng" dirty="0">
                <a:solidFill>
                  <a:srgbClr val="C00000"/>
                </a:solidFill>
                <a:effectLst>
                  <a:outerShdw blurRad="38100" dist="38100" dir="2700000" algn="tl">
                    <a:srgbClr val="000000">
                      <a:alpha val="43137"/>
                    </a:srgbClr>
                  </a:outerShdw>
                </a:effectLst>
              </a:rPr>
              <a:t>"Today, you see me for your last time, for many years."</a:t>
            </a:r>
          </a:p>
          <a:p>
            <a:r>
              <a:rPr lang="en-US" sz="2800" b="1" i="1" u="sng" dirty="0">
                <a:solidFill>
                  <a:srgbClr val="C00000"/>
                </a:solidFill>
                <a:effectLst>
                  <a:outerShdw blurRad="38100" dist="38100" dir="2700000" algn="tl">
                    <a:srgbClr val="000000">
                      <a:alpha val="43137"/>
                    </a:srgbClr>
                  </a:outerShdw>
                </a:effectLst>
              </a:rPr>
              <a:t>44    And his guard and his nobles said to him, "Good king, why do you say that?</a:t>
            </a:r>
            <a:r>
              <a:rPr lang="en-US" sz="2800" b="1" u="sng" dirty="0">
                <a:solidFill>
                  <a:prstClr val="black"/>
                </a:solidFill>
              </a:rPr>
              <a:t> </a:t>
            </a:r>
            <a:r>
              <a:rPr lang="en-US" sz="2800" b="1" dirty="0">
                <a:solidFill>
                  <a:prstClr val="black"/>
                </a:solidFill>
              </a:rPr>
              <a:t>Are you going to a foreign country, somewhere, and become an alien?"</a:t>
            </a:r>
          </a:p>
          <a:p>
            <a:r>
              <a:rPr lang="en-US" sz="2800" b="1" dirty="0">
                <a:solidFill>
                  <a:prstClr val="black"/>
                </a:solidFill>
              </a:rPr>
              <a:t>45    He said, "No. I'm staying right here. Well," said, </a:t>
            </a:r>
            <a:r>
              <a:rPr lang="en-US" sz="2800" b="1" i="1" u="sng" dirty="0">
                <a:solidFill>
                  <a:srgbClr val="0070C0"/>
                </a:solidFill>
                <a:effectLst>
                  <a:outerShdw blurRad="38100" dist="38100" dir="2700000" algn="tl">
                    <a:srgbClr val="000000">
                      <a:alpha val="43137"/>
                    </a:srgbClr>
                  </a:outerShdw>
                </a:effectLst>
              </a:rPr>
              <a:t>"I'm going out amongst my subjects. I'm going to become a peasant. I'm going to cut wood with the wood chopper. I'm going to--to till the ground with the toiler. </a:t>
            </a:r>
            <a:r>
              <a:rPr lang="en-US" sz="2800" b="1" dirty="0">
                <a:solidFill>
                  <a:prstClr val="black"/>
                </a:solidFill>
              </a:rPr>
              <a:t>I am going to prune the vines with those who prune the vines. I'm going to be one of them, in order to get a </a:t>
            </a:r>
            <a:r>
              <a:rPr lang="en-US" sz="2800" b="1" i="1" u="sng" dirty="0">
                <a:solidFill>
                  <a:srgbClr val="C00000"/>
                </a:solidFill>
                <a:effectLst>
                  <a:outerShdw blurRad="38100" dist="38100" dir="2700000" algn="tl">
                    <a:srgbClr val="000000">
                      <a:alpha val="43137"/>
                    </a:srgbClr>
                  </a:outerShdw>
                </a:effectLst>
              </a:rPr>
              <a:t>better acquainted </a:t>
            </a:r>
            <a:r>
              <a:rPr lang="en-US" sz="2800" b="1" dirty="0">
                <a:solidFill>
                  <a:prstClr val="black"/>
                </a:solidFill>
              </a:rPr>
              <a:t>with what they are doing. And I love them. And I want to be more acquainted with them, personally. </a:t>
            </a:r>
            <a:r>
              <a:rPr lang="en-US" sz="2800" b="1" i="1" u="sng" dirty="0">
                <a:solidFill>
                  <a:srgbClr val="0070C0"/>
                </a:solidFill>
                <a:effectLst>
                  <a:outerShdw blurRad="38100" dist="38100" dir="2700000" algn="tl">
                    <a:srgbClr val="000000">
                      <a:alpha val="43137"/>
                    </a:srgbClr>
                  </a:outerShdw>
                </a:effectLst>
              </a:rPr>
              <a:t>They won't know me</a:t>
            </a:r>
            <a:r>
              <a:rPr lang="en-US" sz="2800" b="1" i="1" u="sng" dirty="0">
                <a:solidFill>
                  <a:srgbClr val="C00000"/>
                </a:solidFill>
                <a:effectLst>
                  <a:outerShdw blurRad="38100" dist="38100" dir="2700000" algn="tl">
                    <a:srgbClr val="000000">
                      <a:alpha val="43137"/>
                    </a:srgbClr>
                  </a:outerShdw>
                </a:effectLst>
              </a:rPr>
              <a:t>. But, yet, I want to be </a:t>
            </a:r>
            <a:r>
              <a:rPr lang="en-US" sz="2800" b="1" i="1" u="sng" dirty="0">
                <a:solidFill>
                  <a:srgbClr val="0070C0"/>
                </a:solidFill>
                <a:effectLst>
                  <a:outerShdw blurRad="38100" dist="38100" dir="2700000" algn="tl">
                    <a:srgbClr val="000000">
                      <a:alpha val="43137"/>
                    </a:srgbClr>
                  </a:outerShdw>
                </a:effectLst>
              </a:rPr>
              <a:t>acquainted</a:t>
            </a:r>
            <a:r>
              <a:rPr lang="en-US" sz="2800" b="1" i="1" u="sng" dirty="0">
                <a:solidFill>
                  <a:srgbClr val="C00000"/>
                </a:solidFill>
                <a:effectLst>
                  <a:outerShdw blurRad="38100" dist="38100" dir="2700000" algn="tl">
                    <a:srgbClr val="000000">
                      <a:alpha val="43137"/>
                    </a:srgbClr>
                  </a:outerShdw>
                </a:effectLst>
              </a:rPr>
              <a:t> with them, in that way."</a:t>
            </a:r>
          </a:p>
        </p:txBody>
      </p:sp>
    </p:spTree>
    <p:extLst>
      <p:ext uri="{BB962C8B-B14F-4D97-AF65-F5344CB8AC3E}">
        <p14:creationId xmlns:p14="http://schemas.microsoft.com/office/powerpoint/2010/main" val="261882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932101"/>
            <a:ext cx="12192000" cy="4832092"/>
          </a:xfrm>
          <a:prstGeom prst="rect">
            <a:avLst/>
          </a:prstGeom>
        </p:spPr>
        <p:txBody>
          <a:bodyPr wrap="square">
            <a:spAutoFit/>
          </a:bodyPr>
          <a:lstStyle/>
          <a:p>
            <a:r>
              <a:rPr lang="en-US" sz="2800" b="1" dirty="0" smtClean="0">
                <a:solidFill>
                  <a:prstClr val="black"/>
                </a:solidFill>
              </a:rPr>
              <a:t>Continued…</a:t>
            </a:r>
          </a:p>
          <a:p>
            <a:r>
              <a:rPr lang="en-US" sz="2800" b="1" dirty="0" smtClean="0">
                <a:solidFill>
                  <a:prstClr val="black"/>
                </a:solidFill>
              </a:rPr>
              <a:t>64-0629  </a:t>
            </a:r>
            <a:r>
              <a:rPr lang="en-US" sz="2800" b="1" dirty="0">
                <a:solidFill>
                  <a:prstClr val="black"/>
                </a:solidFill>
              </a:rPr>
              <a:t>THE.MIGHTY.GOD.UNVEILED.BEFORE.US_  PHILADELPHIA.PA  V-3 N-22  </a:t>
            </a:r>
          </a:p>
          <a:p>
            <a:r>
              <a:rPr lang="en-US" sz="2800" b="1" dirty="0">
                <a:solidFill>
                  <a:prstClr val="black"/>
                </a:solidFill>
              </a:rPr>
              <a:t>«  46       †          And the next morning, when his delegates, all of his people seen him, or the ones was in the palace</a:t>
            </a:r>
            <a:r>
              <a:rPr lang="en-US" sz="2800" b="1" i="1" u="sng" dirty="0">
                <a:solidFill>
                  <a:srgbClr val="0070C0"/>
                </a:solidFill>
                <a:effectLst>
                  <a:outerShdw blurRad="38100" dist="38100" dir="2700000" algn="tl">
                    <a:srgbClr val="000000">
                      <a:alpha val="43137"/>
                    </a:srgbClr>
                  </a:outerShdw>
                </a:effectLst>
              </a:rPr>
              <a:t>, take off his crown </a:t>
            </a:r>
            <a:r>
              <a:rPr lang="en-US" sz="2800" b="1" i="1" u="sng" dirty="0">
                <a:solidFill>
                  <a:srgbClr val="C00000"/>
                </a:solidFill>
                <a:effectLst>
                  <a:outerShdw blurRad="38100" dist="38100" dir="2700000" algn="tl">
                    <a:srgbClr val="000000">
                      <a:alpha val="43137"/>
                    </a:srgbClr>
                  </a:outerShdw>
                </a:effectLst>
              </a:rPr>
              <a:t>and lay it down upon the seat, the throne; and take his robe off, and put on peasant's clothes, walk out amongst </a:t>
            </a:r>
            <a:r>
              <a:rPr lang="en-US" sz="2800" b="1" i="1" u="sng" dirty="0">
                <a:solidFill>
                  <a:srgbClr val="0070C0"/>
                </a:solidFill>
                <a:effectLst>
                  <a:outerShdw blurRad="38100" dist="38100" dir="2700000" algn="tl">
                    <a:srgbClr val="000000">
                      <a:alpha val="43137"/>
                    </a:srgbClr>
                  </a:outerShdw>
                </a:effectLst>
              </a:rPr>
              <a:t>common people.</a:t>
            </a:r>
          </a:p>
          <a:p>
            <a:r>
              <a:rPr lang="en-US" sz="2800" b="1" dirty="0">
                <a:solidFill>
                  <a:prstClr val="black"/>
                </a:solidFill>
              </a:rPr>
              <a:t>Now, in that little story, we find out then about God.</a:t>
            </a:r>
          </a:p>
          <a:p>
            <a:r>
              <a:rPr lang="en-US" sz="2800" b="1" dirty="0">
                <a:solidFill>
                  <a:prstClr val="black"/>
                </a:solidFill>
              </a:rPr>
              <a:t>47    They said to the king, said, "King, we want you. We love you. We--we want you to remain king." </a:t>
            </a:r>
            <a:r>
              <a:rPr lang="en-US" sz="2800" b="1" i="1" u="sng" dirty="0">
                <a:solidFill>
                  <a:srgbClr val="0070C0"/>
                </a:solidFill>
                <a:effectLst>
                  <a:outerShdw blurRad="38100" dist="38100" dir="2700000" algn="tl">
                    <a:srgbClr val="000000">
                      <a:alpha val="43137"/>
                    </a:srgbClr>
                  </a:outerShdw>
                </a:effectLst>
              </a:rPr>
              <a:t>But he wanted become one of them, to know </a:t>
            </a:r>
            <a:r>
              <a:rPr lang="en-US" sz="2800" b="1" i="1" u="sng" dirty="0">
                <a:solidFill>
                  <a:srgbClr val="C00000"/>
                </a:solidFill>
                <a:effectLst>
                  <a:outerShdw blurRad="38100" dist="38100" dir="2700000" algn="tl">
                    <a:srgbClr val="000000">
                      <a:alpha val="43137"/>
                    </a:srgbClr>
                  </a:outerShdw>
                </a:effectLst>
              </a:rPr>
              <a:t>them better, </a:t>
            </a:r>
            <a:r>
              <a:rPr lang="en-US" sz="2800" b="1" i="1" u="sng" dirty="0">
                <a:solidFill>
                  <a:srgbClr val="0070C0"/>
                </a:solidFill>
                <a:effectLst>
                  <a:outerShdw blurRad="38100" dist="38100" dir="2700000" algn="tl">
                    <a:srgbClr val="000000">
                      <a:alpha val="43137"/>
                    </a:srgbClr>
                  </a:outerShdw>
                </a:effectLst>
              </a:rPr>
              <a:t>that they would know </a:t>
            </a:r>
            <a:r>
              <a:rPr lang="en-US" sz="2800" b="1" i="1" u="sng" dirty="0">
                <a:solidFill>
                  <a:srgbClr val="C00000"/>
                </a:solidFill>
                <a:effectLst>
                  <a:outerShdw blurRad="38100" dist="38100" dir="2700000" algn="tl">
                    <a:srgbClr val="000000">
                      <a:alpha val="43137"/>
                    </a:srgbClr>
                  </a:outerShdw>
                </a:effectLst>
              </a:rPr>
              <a:t>him better</a:t>
            </a:r>
            <a:r>
              <a:rPr lang="en-US" sz="2800" b="1" i="1" u="sng" dirty="0">
                <a:solidFill>
                  <a:srgbClr val="0070C0"/>
                </a:solidFill>
                <a:effectLst>
                  <a:outerShdw blurRad="38100" dist="38100" dir="2700000" algn="tl">
                    <a:srgbClr val="000000">
                      <a:alpha val="43137"/>
                    </a:srgbClr>
                  </a:outerShdw>
                </a:effectLst>
              </a:rPr>
              <a:t>, really what he was</a:t>
            </a:r>
            <a:r>
              <a:rPr lang="en-US" sz="2800" b="1" dirty="0">
                <a:solidFill>
                  <a:prstClr val="black"/>
                </a:solidFill>
              </a:rPr>
              <a:t>. It would display to them what he really was.</a:t>
            </a:r>
          </a:p>
        </p:txBody>
      </p:sp>
    </p:spTree>
    <p:extLst>
      <p:ext uri="{BB962C8B-B14F-4D97-AF65-F5344CB8AC3E}">
        <p14:creationId xmlns:p14="http://schemas.microsoft.com/office/powerpoint/2010/main" val="152786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779687"/>
            <a:ext cx="12192000" cy="5078313"/>
          </a:xfrm>
          <a:prstGeom prst="rect">
            <a:avLst/>
          </a:prstGeom>
        </p:spPr>
        <p:txBody>
          <a:bodyPr wrap="square">
            <a:spAutoFit/>
          </a:bodyPr>
          <a:lstStyle/>
          <a:p>
            <a:r>
              <a:rPr lang="en-US" sz="3600" b="1" dirty="0"/>
              <a:t>65-0219  THIS.DAY.THIS.SCRIPTURE.IS.FULFILLED_  </a:t>
            </a:r>
            <a:endParaRPr lang="en-US" sz="3600" b="1" dirty="0" smtClean="0"/>
          </a:p>
          <a:p>
            <a:r>
              <a:rPr lang="en-US" sz="3600" b="1" dirty="0" smtClean="0"/>
              <a:t>151    </a:t>
            </a:r>
            <a:r>
              <a:rPr lang="en-US" sz="3600" b="1" dirty="0"/>
              <a:t>Now, but in this day there is to come </a:t>
            </a:r>
            <a:r>
              <a:rPr lang="en-US" sz="3600" b="1" i="1" u="sng" dirty="0">
                <a:solidFill>
                  <a:srgbClr val="0070C0"/>
                </a:solidFill>
                <a:effectLst>
                  <a:outerShdw blurRad="38100" dist="38100" dir="2700000" algn="tl">
                    <a:srgbClr val="000000">
                      <a:alpha val="43137"/>
                    </a:srgbClr>
                  </a:outerShdw>
                </a:effectLst>
              </a:rPr>
              <a:t>a super, Royal Seed of Abraham. </a:t>
            </a:r>
            <a:r>
              <a:rPr lang="en-US" sz="3600" b="1" dirty="0"/>
              <a:t>That's exactly what It'd be, would be a </a:t>
            </a:r>
            <a:r>
              <a:rPr lang="en-US" sz="3600" b="1" i="1" u="sng" dirty="0">
                <a:solidFill>
                  <a:srgbClr val="C00000"/>
                </a:solidFill>
                <a:effectLst>
                  <a:outerShdw blurRad="38100" dist="38100" dir="2700000" algn="tl">
                    <a:srgbClr val="000000">
                      <a:alpha val="43137"/>
                    </a:srgbClr>
                  </a:outerShdw>
                </a:effectLst>
              </a:rPr>
              <a:t>Royal Bride to the </a:t>
            </a:r>
            <a:r>
              <a:rPr lang="en-US" sz="3600" b="1" i="1" u="sng" dirty="0">
                <a:solidFill>
                  <a:srgbClr val="0070C0"/>
                </a:solidFill>
                <a:effectLst>
                  <a:outerShdw blurRad="38100" dist="38100" dir="2700000" algn="tl">
                    <a:srgbClr val="000000">
                      <a:alpha val="43137"/>
                    </a:srgbClr>
                  </a:outerShdw>
                </a:effectLst>
              </a:rPr>
              <a:t>Royal, promised Son. </a:t>
            </a:r>
            <a:r>
              <a:rPr lang="en-US" sz="3600" b="1" dirty="0"/>
              <a:t>As I spoke last night, it won't be a natural seed, it'll be a </a:t>
            </a:r>
            <a:r>
              <a:rPr lang="en-US" sz="3600" b="1" i="1" u="sng" dirty="0">
                <a:solidFill>
                  <a:srgbClr val="0070C0"/>
                </a:solidFill>
                <a:effectLst>
                  <a:outerShdw blurRad="38100" dist="38100" dir="2700000" algn="tl">
                    <a:srgbClr val="000000">
                      <a:alpha val="43137"/>
                    </a:srgbClr>
                  </a:outerShdw>
                </a:effectLst>
              </a:rPr>
              <a:t>spiritual Seed. </a:t>
            </a:r>
            <a:r>
              <a:rPr lang="en-US" sz="3600" b="1" dirty="0"/>
              <a:t>There is to be a spiritual Bride raise up, which will be the </a:t>
            </a:r>
            <a:r>
              <a:rPr lang="en-US" sz="3600" b="1" i="1" u="sng" dirty="0">
                <a:solidFill>
                  <a:srgbClr val="C00000"/>
                </a:solidFill>
                <a:effectLst>
                  <a:outerShdw blurRad="38100" dist="38100" dir="2700000" algn="tl">
                    <a:srgbClr val="000000">
                      <a:alpha val="43137"/>
                    </a:srgbClr>
                  </a:outerShdw>
                </a:effectLst>
              </a:rPr>
              <a:t>Royal Seed of the royal Faith of Abraham's Royal Son. </a:t>
            </a:r>
            <a:r>
              <a:rPr lang="en-US" sz="3600" b="1" dirty="0"/>
              <a:t>She is </a:t>
            </a:r>
            <a:r>
              <a:rPr lang="en-US" sz="3600" b="1" i="1" u="sng" dirty="0">
                <a:solidFill>
                  <a:srgbClr val="0070C0"/>
                </a:solidFill>
                <a:effectLst>
                  <a:outerShdw blurRad="38100" dist="38100" dir="2700000" algn="tl">
                    <a:srgbClr val="000000">
                      <a:alpha val="43137"/>
                    </a:srgbClr>
                  </a:outerShdw>
                </a:effectLst>
              </a:rPr>
              <a:t>to come </a:t>
            </a:r>
            <a:r>
              <a:rPr lang="en-US" sz="3600" b="1" dirty="0"/>
              <a:t>on the scene in the </a:t>
            </a:r>
            <a:r>
              <a:rPr lang="en-US" sz="3600" b="1" i="1" u="sng" dirty="0">
                <a:solidFill>
                  <a:srgbClr val="0070C0"/>
                </a:solidFill>
                <a:effectLst>
                  <a:outerShdw blurRad="38100" dist="38100" dir="2700000" algn="tl">
                    <a:srgbClr val="000000">
                      <a:alpha val="43137"/>
                    </a:srgbClr>
                  </a:outerShdw>
                </a:effectLst>
              </a:rPr>
              <a:t>last days</a:t>
            </a:r>
            <a:r>
              <a:rPr lang="en-US" sz="3600" b="1" dirty="0"/>
              <a:t>, and the time and the place is a promise </a:t>
            </a:r>
            <a:r>
              <a:rPr lang="en-US" sz="3600" b="1" i="1" u="sng" dirty="0">
                <a:solidFill>
                  <a:srgbClr val="0070C0"/>
                </a:solidFill>
                <a:effectLst>
                  <a:outerShdw blurRad="38100" dist="38100" dir="2700000" algn="tl">
                    <a:srgbClr val="000000">
                      <a:alpha val="43137"/>
                    </a:srgbClr>
                  </a:outerShdw>
                </a:effectLst>
              </a:rPr>
              <a:t>that's given to Her</a:t>
            </a:r>
            <a:r>
              <a:rPr lang="en-US" sz="3600" b="1" i="1" u="sng" dirty="0" smtClean="0">
                <a:solidFill>
                  <a:srgbClr val="0070C0"/>
                </a:solidFill>
                <a:effectLst>
                  <a:outerShdw blurRad="38100" dist="38100" dir="2700000" algn="tl">
                    <a:srgbClr val="000000">
                      <a:alpha val="43137"/>
                    </a:srgbClr>
                  </a:outerShdw>
                </a:effectLst>
              </a:rPr>
              <a:t>.</a:t>
            </a:r>
            <a:endParaRPr lang="en-US" sz="3600" b="1" i="1" u="sng" dirty="0">
              <a:solidFill>
                <a:srgbClr val="0070C0"/>
              </a:solidFill>
              <a:effectLst>
                <a:outerShdw blurRad="38100" dist="38100" dir="2700000" algn="tl">
                  <a:srgbClr val="000000">
                    <a:alpha val="43137"/>
                  </a:srgbClr>
                </a:outerShdw>
              </a:effectLst>
            </a:endParaRPr>
          </a:p>
        </p:txBody>
      </p:sp>
      <p:sp>
        <p:nvSpPr>
          <p:cNvPr id="3" name="Rectangle 2"/>
          <p:cNvSpPr/>
          <p:nvPr/>
        </p:nvSpPr>
        <p:spPr>
          <a:xfrm>
            <a:off x="0" y="0"/>
            <a:ext cx="12192000" cy="1754326"/>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ROYAL SEED AMONGST SATANS WORLD IN </a:t>
            </a:r>
            <a:r>
              <a:rPr lang="en-US" sz="5400" b="1" dirty="0" smtClean="0">
                <a:ln w="0"/>
                <a:effectLst>
                  <a:outerShdw blurRad="38100" dist="19050" dir="2700000" algn="tl" rotWithShape="0">
                    <a:schemeClr val="dk1">
                      <a:alpha val="40000"/>
                    </a:schemeClr>
                  </a:outerShdw>
                </a:effectLst>
              </a:rPr>
              <a:t>THE </a:t>
            </a:r>
            <a:r>
              <a:rPr lang="en-US" sz="5400" b="1" u="sng" dirty="0" smtClean="0">
                <a:ln w="0"/>
                <a:effectLst>
                  <a:outerShdw blurRad="38100" dist="19050" dir="2700000" algn="tl" rotWithShape="0">
                    <a:schemeClr val="dk1">
                      <a:alpha val="40000"/>
                    </a:schemeClr>
                  </a:outerShdw>
                </a:effectLst>
              </a:rPr>
              <a:t>LAST DAYS</a:t>
            </a:r>
            <a:r>
              <a:rPr lang="en-US" sz="5400" b="1" dirty="0" smtClean="0">
                <a:ln w="0"/>
                <a:effectLst>
                  <a:outerShdw blurRad="38100" dist="19050" dir="2700000" algn="tl" rotWithShape="0">
                    <a:schemeClr val="dk1">
                      <a:alpha val="40000"/>
                    </a:schemeClr>
                  </a:outerShdw>
                </a:effectLst>
              </a:rPr>
              <a:t>.</a:t>
            </a:r>
            <a:r>
              <a:rPr lang="en-US" sz="5400" b="1" cap="none" spc="0" dirty="0" smtClean="0">
                <a:ln w="0"/>
                <a:solidFill>
                  <a:schemeClr val="tx1"/>
                </a:solidFill>
                <a:effectLst>
                  <a:outerShdw blurRad="38100" dist="19050" dir="2700000" algn="tl" rotWithShape="0">
                    <a:schemeClr val="dk1">
                      <a:alpha val="40000"/>
                    </a:schemeClr>
                  </a:outerShdw>
                </a:effectLst>
              </a:rPr>
              <a:t> </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97196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240086"/>
            <a:ext cx="12192000" cy="5509200"/>
          </a:xfrm>
          <a:prstGeom prst="rect">
            <a:avLst/>
          </a:prstGeom>
        </p:spPr>
        <p:txBody>
          <a:bodyPr wrap="square">
            <a:spAutoFit/>
          </a:bodyPr>
          <a:lstStyle/>
          <a:p>
            <a:r>
              <a:rPr lang="en-US" sz="3200" b="1" dirty="0"/>
              <a:t>63-0714M  WHY.CRY.SPEAK_  JEFFERSONVILLE.IN  V-2 N-26  SUNDAY_</a:t>
            </a:r>
          </a:p>
          <a:p>
            <a:r>
              <a:rPr lang="en-US" sz="3200" b="1" dirty="0"/>
              <a:t>«  161       †          </a:t>
            </a:r>
            <a:r>
              <a:rPr lang="en-US" sz="3200" b="1" i="1" u="sng" dirty="0">
                <a:solidFill>
                  <a:srgbClr val="C00000"/>
                </a:solidFill>
                <a:effectLst>
                  <a:outerShdw blurRad="38100" dist="38100" dir="2700000" algn="tl">
                    <a:srgbClr val="000000">
                      <a:alpha val="43137"/>
                    </a:srgbClr>
                  </a:outerShdw>
                </a:effectLst>
              </a:rPr>
              <a:t>For, you see, faith sees what God wants done. </a:t>
            </a:r>
            <a:r>
              <a:rPr lang="en-US" sz="3200" b="1" dirty="0"/>
              <a:t>Oh, I hope this goes in. Faith doesn't look at the present time. Faith doesn't see this here. </a:t>
            </a:r>
            <a:r>
              <a:rPr lang="en-US" sz="3200" b="1" i="1" u="sng" dirty="0">
                <a:solidFill>
                  <a:srgbClr val="C00000"/>
                </a:solidFill>
                <a:effectLst>
                  <a:outerShdw blurRad="38100" dist="38100" dir="2700000" algn="tl">
                    <a:srgbClr val="000000">
                      <a:alpha val="43137"/>
                    </a:srgbClr>
                  </a:outerShdw>
                </a:effectLst>
              </a:rPr>
              <a:t>Faith looks to see what God wants, and it works accordingly. That's what faith does</a:t>
            </a:r>
            <a:r>
              <a:rPr lang="en-US" sz="3200" b="1" dirty="0"/>
              <a:t>. It sees what God wants, and what God wants done, and faith operates through that.</a:t>
            </a:r>
          </a:p>
          <a:p>
            <a:r>
              <a:rPr lang="en-US" sz="3200" b="1" dirty="0"/>
              <a:t>162    </a:t>
            </a:r>
            <a:r>
              <a:rPr lang="en-US" sz="3200" b="1" i="1" u="sng" dirty="0">
                <a:solidFill>
                  <a:srgbClr val="0070C0"/>
                </a:solidFill>
                <a:effectLst>
                  <a:outerShdw blurRad="38100" dist="38100" dir="2700000" algn="tl">
                    <a:srgbClr val="000000">
                      <a:alpha val="43137"/>
                    </a:srgbClr>
                  </a:outerShdw>
                </a:effectLst>
              </a:rPr>
              <a:t>Faith is a long-range vision. It don't lower its sights. It holds to the target. </a:t>
            </a:r>
            <a:r>
              <a:rPr lang="en-US" sz="3200" b="1" dirty="0"/>
              <a:t>Amen! Any good shooter knows that. See? That, it's long range. It's a--it's a telescope. It's a binocular, that you don't look around here. You don't use binoculars to look to see what time it is; see, you don't use that. </a:t>
            </a:r>
            <a:r>
              <a:rPr lang="en-US" sz="3200" b="1" i="1" u="sng" dirty="0">
                <a:solidFill>
                  <a:srgbClr val="C00000"/>
                </a:solidFill>
                <a:effectLst>
                  <a:outerShdw blurRad="38100" dist="38100" dir="2700000" algn="tl">
                    <a:srgbClr val="000000">
                      <a:alpha val="43137"/>
                    </a:srgbClr>
                  </a:outerShdw>
                </a:effectLst>
              </a:rPr>
              <a:t>But you use binoculars to look a way off</a:t>
            </a:r>
            <a:r>
              <a:rPr lang="en-US" sz="3200" b="1" i="1" u="sng" dirty="0" smtClean="0">
                <a:solidFill>
                  <a:srgbClr val="C00000"/>
                </a:solidFill>
                <a:effectLst>
                  <a:outerShdw blurRad="38100" dist="38100" dir="2700000" algn="tl">
                    <a:srgbClr val="000000">
                      <a:alpha val="43137"/>
                    </a:srgbClr>
                  </a:outerShdw>
                </a:effectLst>
              </a:rPr>
              <a:t>.</a:t>
            </a:r>
            <a:endParaRPr lang="en-US" sz="3200" b="1" i="1" u="sng"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FAITH IS A LONG-RANGE VISION.</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2795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5" y="2559282"/>
            <a:ext cx="12202705" cy="4298718"/>
          </a:xfrm>
          <a:prstGeom prst="rect">
            <a:avLst/>
          </a:prstGeom>
        </p:spPr>
      </p:pic>
      <p:cxnSp>
        <p:nvCxnSpPr>
          <p:cNvPr id="4" name="Straight Arrow Connector 3"/>
          <p:cNvCxnSpPr/>
          <p:nvPr/>
        </p:nvCxnSpPr>
        <p:spPr>
          <a:xfrm flipV="1">
            <a:off x="216568" y="3609474"/>
            <a:ext cx="11381874" cy="240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706" y="0"/>
            <a:ext cx="12191999" cy="2154436"/>
          </a:xfrm>
          <a:prstGeom prst="rect">
            <a:avLst/>
          </a:prstGeom>
          <a:noFill/>
        </p:spPr>
        <p:txBody>
          <a:bodyPr wrap="square" lIns="91440" tIns="45720" rIns="91440" bIns="45720">
            <a:spAutoFit/>
          </a:bodyPr>
          <a:lstStyle/>
          <a:p>
            <a:pPr algn="ctr"/>
            <a:r>
              <a:rPr lang="en-US" sz="5400" b="1" dirty="0" smtClean="0">
                <a:ln w="0"/>
                <a:solidFill>
                  <a:prstClr val="black"/>
                </a:solidFill>
                <a:effectLst>
                  <a:outerShdw blurRad="38100" dist="19050" dir="2700000" algn="tl" rotWithShape="0">
                    <a:prstClr val="black">
                      <a:alpha val="40000"/>
                    </a:prstClr>
                  </a:outerShdw>
                </a:effectLst>
              </a:rPr>
              <a:t>FAITH HAS LONG RANGE VISION…</a:t>
            </a:r>
          </a:p>
          <a:p>
            <a:pPr algn="ctr"/>
            <a:r>
              <a:rPr lang="en-US" sz="4000" b="1" dirty="0" smtClean="0">
                <a:ln w="0"/>
                <a:solidFill>
                  <a:prstClr val="black"/>
                </a:solidFill>
                <a:effectLst>
                  <a:outerShdw blurRad="38100" dist="19050" dir="2700000" algn="tl" rotWithShape="0">
                    <a:prstClr val="black">
                      <a:alpha val="40000"/>
                    </a:prstClr>
                  </a:outerShdw>
                </a:effectLst>
              </a:rPr>
              <a:t>IT SEES THE END…THE </a:t>
            </a:r>
            <a:r>
              <a:rPr lang="en-US" sz="4000" b="1" u="sng" dirty="0" smtClean="0">
                <a:ln w="0"/>
                <a:solidFill>
                  <a:prstClr val="black"/>
                </a:solidFill>
                <a:effectLst>
                  <a:outerShdw blurRad="38100" dist="19050" dir="2700000" algn="tl" rotWithShape="0">
                    <a:prstClr val="black">
                      <a:alpha val="40000"/>
                    </a:prstClr>
                  </a:outerShdw>
                </a:effectLst>
              </a:rPr>
              <a:t>ACHIEVEMENT</a:t>
            </a:r>
            <a:r>
              <a:rPr lang="en-US" sz="4000" b="1" dirty="0" smtClean="0">
                <a:ln w="0"/>
                <a:solidFill>
                  <a:prstClr val="black"/>
                </a:solidFill>
                <a:effectLst>
                  <a:outerShdw blurRad="38100" dist="19050" dir="2700000" algn="tl" rotWithShape="0">
                    <a:prstClr val="black">
                      <a:alpha val="40000"/>
                    </a:prstClr>
                  </a:outerShdw>
                </a:effectLst>
              </a:rPr>
              <a:t>… AND THE THINGS INBETWEEN ARE </a:t>
            </a:r>
            <a:r>
              <a:rPr lang="en-US" sz="4000" b="1" u="sng" dirty="0" smtClean="0">
                <a:ln w="0"/>
                <a:solidFill>
                  <a:prstClr val="black"/>
                </a:solidFill>
                <a:effectLst>
                  <a:outerShdw blurRad="38100" dist="19050" dir="2700000" algn="tl" rotWithShape="0">
                    <a:prstClr val="black">
                      <a:alpha val="40000"/>
                    </a:prstClr>
                  </a:outerShdw>
                </a:effectLst>
              </a:rPr>
              <a:t>TO LEARN FROM</a:t>
            </a:r>
            <a:r>
              <a:rPr lang="en-US" sz="4000" b="1" dirty="0" smtClean="0">
                <a:ln w="0"/>
                <a:solidFill>
                  <a:prstClr val="black"/>
                </a:solidFill>
                <a:effectLst>
                  <a:outerShdw blurRad="38100" dist="19050" dir="2700000" algn="tl" rotWithShape="0">
                    <a:prstClr val="black">
                      <a:alpha val="40000"/>
                    </a:prstClr>
                  </a:outerShdw>
                </a:effectLst>
              </a:rPr>
              <a:t>…</a:t>
            </a:r>
            <a:endParaRPr lang="en-US" sz="4000" b="1" dirty="0">
              <a:ln w="0"/>
              <a:solidFill>
                <a:prstClr val="black"/>
              </a:solidFill>
              <a:effectLst>
                <a:outerShdw blurRad="38100" dist="19050" dir="2700000" algn="tl" rotWithShape="0">
                  <a:prstClr val="black">
                    <a:alpha val="40000"/>
                  </a:prstClr>
                </a:outerShdw>
              </a:effectLst>
            </a:endParaRPr>
          </a:p>
        </p:txBody>
      </p:sp>
      <p:sp>
        <p:nvSpPr>
          <p:cNvPr id="14" name="5-Point Star 13"/>
          <p:cNvSpPr/>
          <p:nvPr/>
        </p:nvSpPr>
        <p:spPr>
          <a:xfrm>
            <a:off x="11508607" y="3260762"/>
            <a:ext cx="683393" cy="58290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Rectangle 15"/>
          <p:cNvSpPr/>
          <p:nvPr/>
        </p:nvSpPr>
        <p:spPr>
          <a:xfrm>
            <a:off x="10707" y="4666499"/>
            <a:ext cx="12191998" cy="1569660"/>
          </a:xfrm>
          <a:prstGeom prst="rect">
            <a:avLst/>
          </a:prstGeom>
          <a:noFill/>
        </p:spPr>
        <p:txBody>
          <a:bodyPr wrap="square" lIns="91440" tIns="45720" rIns="91440" bIns="45720">
            <a:spAutoFit/>
          </a:bodyPr>
          <a:lstStyle/>
          <a:p>
            <a:pPr algn="ctr"/>
            <a:r>
              <a:rPr lang="en-US" sz="3200" b="1" dirty="0" smtClean="0">
                <a:ln w="0"/>
                <a:solidFill>
                  <a:prstClr val="white"/>
                </a:solidFill>
                <a:effectLst>
                  <a:outerShdw blurRad="38100" dist="19050" dir="2700000" algn="tl" rotWithShape="0">
                    <a:prstClr val="black">
                      <a:alpha val="40000"/>
                    </a:prstClr>
                  </a:outerShdw>
                </a:effectLst>
              </a:rPr>
              <a:t>OBSTACLES ALONG THE WAY FOR CHARACTER BUILDING</a:t>
            </a:r>
          </a:p>
          <a:p>
            <a:pPr algn="ctr"/>
            <a:r>
              <a:rPr lang="en-US" sz="3200" b="1" dirty="0" smtClean="0">
                <a:ln w="0"/>
                <a:solidFill>
                  <a:prstClr val="white"/>
                </a:solidFill>
                <a:effectLst>
                  <a:outerShdw blurRad="38100" dist="19050" dir="2700000" algn="tl" rotWithShape="0">
                    <a:prstClr val="black">
                      <a:alpha val="40000"/>
                    </a:prstClr>
                  </a:outerShdw>
                </a:effectLst>
              </a:rPr>
              <a:t>BEFORE YOU GET THERE.</a:t>
            </a:r>
          </a:p>
          <a:p>
            <a:pPr algn="ctr"/>
            <a:r>
              <a:rPr lang="en-US" sz="3200" b="1" dirty="0" smtClean="0">
                <a:ln w="0"/>
                <a:solidFill>
                  <a:prstClr val="white"/>
                </a:solidFill>
                <a:effectLst>
                  <a:outerShdw blurRad="38100" dist="19050" dir="2700000" algn="tl" rotWithShape="0">
                    <a:prstClr val="black">
                      <a:alpha val="40000"/>
                    </a:prstClr>
                  </a:outerShdw>
                </a:effectLst>
              </a:rPr>
              <a:t>(critical spirits… deceiving spirits… forces of opposition)</a:t>
            </a:r>
            <a:endParaRPr lang="en-US" sz="3200" b="1" dirty="0">
              <a:ln w="0"/>
              <a:solidFill>
                <a:prstClr val="white"/>
              </a:solidFill>
              <a:effectLst>
                <a:outerShdw blurRad="38100" dist="19050" dir="2700000" algn="tl" rotWithShape="0">
                  <a:prstClr val="black">
                    <a:alpha val="40000"/>
                  </a:prstClr>
                </a:outerShdw>
              </a:effectLst>
            </a:endParaRPr>
          </a:p>
        </p:txBody>
      </p:sp>
      <p:sp>
        <p:nvSpPr>
          <p:cNvPr id="3" name="TextBox 2"/>
          <p:cNvSpPr txBox="1"/>
          <p:nvPr/>
        </p:nvSpPr>
        <p:spPr>
          <a:xfrm>
            <a:off x="10881905" y="2818066"/>
            <a:ext cx="1320800" cy="369332"/>
          </a:xfrm>
          <a:prstGeom prst="rect">
            <a:avLst/>
          </a:prstGeom>
          <a:solidFill>
            <a:schemeClr val="tx1"/>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RULERSHIP</a:t>
            </a:r>
            <a:endParaRPr lang="en-NZ"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419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71" name="Oval 4"/>
          <p:cNvSpPr>
            <a:spLocks noChangeArrowheads="1"/>
          </p:cNvSpPr>
          <p:nvPr/>
        </p:nvSpPr>
        <p:spPr bwMode="auto">
          <a:xfrm>
            <a:off x="3312319" y="905498"/>
            <a:ext cx="5943600" cy="5029200"/>
          </a:xfrm>
          <a:prstGeom prst="ellipse">
            <a:avLst/>
          </a:prstGeom>
          <a:solidFill>
            <a:srgbClr val="FFFF00"/>
          </a:solidFill>
          <a:ln w="9525">
            <a:solidFill>
              <a:schemeClr val="tx1"/>
            </a:solidFill>
            <a:round/>
            <a:headEnd/>
            <a:tailEnd/>
          </a:ln>
        </p:spPr>
        <p:txBody>
          <a:bodyPr wrap="none" anchor="ctr"/>
          <a:lstStyle/>
          <a:p>
            <a:pPr>
              <a:defRPr/>
            </a:pPr>
            <a:endParaRPr lang="en-US" dirty="0">
              <a:solidFill>
                <a:srgbClr val="FF0000"/>
              </a:solidFill>
            </a:endParaRPr>
          </a:p>
        </p:txBody>
      </p:sp>
      <p:sp>
        <p:nvSpPr>
          <p:cNvPr id="77827" name="Oval 5"/>
          <p:cNvSpPr>
            <a:spLocks noChangeArrowheads="1"/>
          </p:cNvSpPr>
          <p:nvPr/>
        </p:nvSpPr>
        <p:spPr bwMode="auto">
          <a:xfrm>
            <a:off x="4316414" y="1752600"/>
            <a:ext cx="3856037" cy="3429000"/>
          </a:xfrm>
          <a:prstGeom prst="ellipse">
            <a:avLst/>
          </a:prstGeom>
          <a:solidFill>
            <a:srgbClr val="00B05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7030A0"/>
              </a:solidFill>
              <a:latin typeface="Lucida Sans Unicode" panose="020B0602030504020204" pitchFamily="34" charset="0"/>
            </a:endParaRPr>
          </a:p>
        </p:txBody>
      </p:sp>
      <p:sp>
        <p:nvSpPr>
          <p:cNvPr id="77828" name="Oval 6"/>
          <p:cNvSpPr>
            <a:spLocks noChangeArrowheads="1"/>
          </p:cNvSpPr>
          <p:nvPr/>
        </p:nvSpPr>
        <p:spPr bwMode="auto">
          <a:xfrm>
            <a:off x="5280025" y="2590800"/>
            <a:ext cx="2008188" cy="1676400"/>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7030A0"/>
              </a:solidFill>
              <a:latin typeface="Lucida Sans Unicode" panose="020B0602030504020204" pitchFamily="34" charset="0"/>
            </a:endParaRPr>
          </a:p>
        </p:txBody>
      </p:sp>
      <p:sp>
        <p:nvSpPr>
          <p:cNvPr id="23560" name="Text Box 8"/>
          <p:cNvSpPr txBox="1">
            <a:spLocks noChangeArrowheads="1"/>
          </p:cNvSpPr>
          <p:nvPr/>
        </p:nvSpPr>
        <p:spPr bwMode="auto">
          <a:xfrm>
            <a:off x="5562600" y="1905001"/>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dirty="0">
                <a:solidFill>
                  <a:srgbClr val="FFFFFF"/>
                </a:solidFill>
                <a:cs typeface="Arial" panose="020B0604020202020204" pitchFamily="34" charset="0"/>
              </a:rPr>
              <a:t>SPIRIT</a:t>
            </a:r>
          </a:p>
        </p:txBody>
      </p:sp>
      <p:sp>
        <p:nvSpPr>
          <p:cNvPr id="23561" name="Text Box 9"/>
          <p:cNvSpPr txBox="1">
            <a:spLocks noChangeArrowheads="1"/>
          </p:cNvSpPr>
          <p:nvPr/>
        </p:nvSpPr>
        <p:spPr bwMode="auto">
          <a:xfrm>
            <a:off x="5562600" y="1066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3600" b="1" dirty="0">
                <a:solidFill>
                  <a:srgbClr val="C00000"/>
                </a:solidFill>
                <a:cs typeface="Arial" panose="020B0604020202020204" pitchFamily="34" charset="0"/>
              </a:rPr>
              <a:t>BODY</a:t>
            </a:r>
          </a:p>
        </p:txBody>
      </p:sp>
      <p:sp>
        <p:nvSpPr>
          <p:cNvPr id="23562" name="Text Box 10"/>
          <p:cNvSpPr txBox="1">
            <a:spLocks noChangeArrowheads="1"/>
          </p:cNvSpPr>
          <p:nvPr/>
        </p:nvSpPr>
        <p:spPr bwMode="auto">
          <a:xfrm>
            <a:off x="4191000" y="1676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000000"/>
                </a:solidFill>
                <a:cs typeface="Arial" panose="020B0604020202020204" pitchFamily="34" charset="0"/>
              </a:rPr>
              <a:t>SEE</a:t>
            </a:r>
          </a:p>
        </p:txBody>
      </p:sp>
      <p:sp>
        <p:nvSpPr>
          <p:cNvPr id="23565" name="Text Box 13"/>
          <p:cNvSpPr txBox="1">
            <a:spLocks noChangeArrowheads="1"/>
          </p:cNvSpPr>
          <p:nvPr/>
        </p:nvSpPr>
        <p:spPr bwMode="auto">
          <a:xfrm>
            <a:off x="5791200" y="53340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000000"/>
                </a:solidFill>
                <a:cs typeface="Arial" panose="020B0604020202020204" pitchFamily="34" charset="0"/>
              </a:rPr>
              <a:t>SMELL</a:t>
            </a:r>
          </a:p>
        </p:txBody>
      </p:sp>
      <p:sp>
        <p:nvSpPr>
          <p:cNvPr id="23566" name="Text Box 14"/>
          <p:cNvSpPr txBox="1">
            <a:spLocks noChangeArrowheads="1"/>
          </p:cNvSpPr>
          <p:nvPr/>
        </p:nvSpPr>
        <p:spPr bwMode="auto">
          <a:xfrm>
            <a:off x="3429000" y="38100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000000"/>
                </a:solidFill>
                <a:cs typeface="Arial" panose="020B0604020202020204" pitchFamily="34" charset="0"/>
              </a:rPr>
              <a:t>TASTE</a:t>
            </a:r>
          </a:p>
        </p:txBody>
      </p:sp>
      <p:sp>
        <p:nvSpPr>
          <p:cNvPr id="23567" name="Text Box 15"/>
          <p:cNvSpPr txBox="1">
            <a:spLocks noChangeArrowheads="1"/>
          </p:cNvSpPr>
          <p:nvPr/>
        </p:nvSpPr>
        <p:spPr bwMode="auto">
          <a:xfrm>
            <a:off x="8229600" y="38100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000000"/>
                </a:solidFill>
                <a:cs typeface="Arial" panose="020B0604020202020204" pitchFamily="34" charset="0"/>
              </a:rPr>
              <a:t>FEEL</a:t>
            </a:r>
          </a:p>
        </p:txBody>
      </p:sp>
      <p:sp>
        <p:nvSpPr>
          <p:cNvPr id="23570" name="Text Box 18"/>
          <p:cNvSpPr txBox="1">
            <a:spLocks noChangeArrowheads="1"/>
          </p:cNvSpPr>
          <p:nvPr/>
        </p:nvSpPr>
        <p:spPr bwMode="auto">
          <a:xfrm rot="2891677">
            <a:off x="4141679" y="3895019"/>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FFFFFF"/>
                </a:solidFill>
                <a:cs typeface="Arial" panose="020B0604020202020204" pitchFamily="34" charset="0"/>
              </a:rPr>
              <a:t>AFFECTION</a:t>
            </a:r>
          </a:p>
        </p:txBody>
      </p:sp>
      <p:sp>
        <p:nvSpPr>
          <p:cNvPr id="23571" name="Text Box 19"/>
          <p:cNvSpPr txBox="1">
            <a:spLocks noChangeArrowheads="1"/>
          </p:cNvSpPr>
          <p:nvPr/>
        </p:nvSpPr>
        <p:spPr bwMode="auto">
          <a:xfrm>
            <a:off x="5334000" y="4572001"/>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FFFFFF"/>
                </a:solidFill>
                <a:cs typeface="Arial" panose="020B0604020202020204" pitchFamily="34" charset="0"/>
              </a:rPr>
              <a:t>IMAGINATION</a:t>
            </a:r>
          </a:p>
        </p:txBody>
      </p:sp>
      <p:sp>
        <p:nvSpPr>
          <p:cNvPr id="23572" name="Text Box 20"/>
          <p:cNvSpPr txBox="1">
            <a:spLocks noChangeArrowheads="1"/>
          </p:cNvSpPr>
          <p:nvPr/>
        </p:nvSpPr>
        <p:spPr bwMode="auto">
          <a:xfrm rot="-3540927">
            <a:off x="6701536" y="3950942"/>
            <a:ext cx="1611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FFFFFF"/>
                </a:solidFill>
                <a:cs typeface="Arial" panose="020B0604020202020204" pitchFamily="34" charset="0"/>
              </a:rPr>
              <a:t>REASONING</a:t>
            </a:r>
          </a:p>
        </p:txBody>
      </p:sp>
      <p:sp>
        <p:nvSpPr>
          <p:cNvPr id="23568" name="Text Box 16"/>
          <p:cNvSpPr txBox="1">
            <a:spLocks noChangeArrowheads="1"/>
          </p:cNvSpPr>
          <p:nvPr/>
        </p:nvSpPr>
        <p:spPr bwMode="auto">
          <a:xfrm rot="-3540927">
            <a:off x="4488657" y="2521744"/>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FFFFFF"/>
                </a:solidFill>
                <a:cs typeface="Arial" panose="020B0604020202020204" pitchFamily="34" charset="0"/>
              </a:rPr>
              <a:t>MEMORY</a:t>
            </a:r>
          </a:p>
        </p:txBody>
      </p:sp>
      <p:sp>
        <p:nvSpPr>
          <p:cNvPr id="23569" name="Text Box 17"/>
          <p:cNvSpPr txBox="1">
            <a:spLocks noChangeArrowheads="1"/>
          </p:cNvSpPr>
          <p:nvPr/>
        </p:nvSpPr>
        <p:spPr bwMode="auto">
          <a:xfrm rot="3118122">
            <a:off x="6461126" y="2682876"/>
            <a:ext cx="1922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dirty="0">
                <a:solidFill>
                  <a:srgbClr val="FFFFFF"/>
                </a:solidFill>
                <a:cs typeface="Arial" panose="020B0604020202020204" pitchFamily="34" charset="0"/>
              </a:rPr>
              <a:t>CONSCIENCE</a:t>
            </a:r>
          </a:p>
        </p:txBody>
      </p:sp>
      <p:sp>
        <p:nvSpPr>
          <p:cNvPr id="5147" name="Text Box 27"/>
          <p:cNvSpPr txBox="1">
            <a:spLocks noChangeArrowheads="1"/>
          </p:cNvSpPr>
          <p:nvPr/>
        </p:nvSpPr>
        <p:spPr bwMode="auto">
          <a:xfrm>
            <a:off x="5643564" y="3036888"/>
            <a:ext cx="1171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a:solidFill>
                  <a:srgbClr val="FFFFFF"/>
                </a:solidFill>
                <a:effectLst>
                  <a:outerShdw blurRad="38100" dist="38100" dir="2700000" algn="tl">
                    <a:srgbClr val="000000">
                      <a:alpha val="43137"/>
                    </a:srgbClr>
                  </a:outerShdw>
                </a:effectLst>
              </a:rPr>
              <a:t>SOUL</a:t>
            </a:r>
          </a:p>
        </p:txBody>
      </p:sp>
      <p:sp>
        <p:nvSpPr>
          <p:cNvPr id="5148" name="Text Box 28"/>
          <p:cNvSpPr txBox="1">
            <a:spLocks noChangeArrowheads="1"/>
          </p:cNvSpPr>
          <p:nvPr/>
        </p:nvSpPr>
        <p:spPr bwMode="auto">
          <a:xfrm>
            <a:off x="7875588" y="1871663"/>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dirty="0">
                <a:solidFill>
                  <a:srgbClr val="000000"/>
                </a:solidFill>
                <a:cs typeface="Arial" panose="020B0604020202020204" pitchFamily="34" charset="0"/>
              </a:rPr>
              <a:t>HEAR</a:t>
            </a:r>
          </a:p>
        </p:txBody>
      </p:sp>
      <p:pic>
        <p:nvPicPr>
          <p:cNvPr id="1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58" y="689440"/>
            <a:ext cx="2397296" cy="609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8050" y="1176399"/>
            <a:ext cx="3973480" cy="4524315"/>
          </a:xfrm>
          <a:prstGeom prst="rect">
            <a:avLst/>
          </a:prstGeom>
          <a:noFill/>
        </p:spPr>
        <p:txBody>
          <a:bodyPr wrap="square" lIns="91440" tIns="45720" rIns="91440" bIns="45720">
            <a:spAutoFit/>
          </a:bodyPr>
          <a:lstStyle/>
          <a:p>
            <a:r>
              <a:rPr lang="en-US" sz="3600" b="1" dirty="0" smtClean="0">
                <a:ln w="0"/>
                <a:solidFill>
                  <a:srgbClr val="000000"/>
                </a:solidFill>
                <a:effectLst>
                  <a:outerShdw blurRad="38100" dist="19050" dir="2700000" algn="tl" rotWithShape="0">
                    <a:srgbClr val="000000">
                      <a:alpha val="40000"/>
                    </a:srgbClr>
                  </a:outerShdw>
                </a:effectLst>
              </a:rPr>
              <a:t>  A </a:t>
            </a:r>
            <a:r>
              <a:rPr lang="en-US" sz="3600" b="1" dirty="0">
                <a:ln w="0"/>
                <a:solidFill>
                  <a:srgbClr val="0070C0"/>
                </a:solidFill>
                <a:effectLst>
                  <a:outerShdw blurRad="38100" dist="19050" dir="2700000" algn="tl" rotWithShape="0">
                    <a:srgbClr val="000000">
                      <a:alpha val="40000"/>
                    </a:srgbClr>
                  </a:outerShdw>
                </a:effectLst>
              </a:rPr>
              <a:t>CITY</a:t>
            </a:r>
          </a:p>
          <a:p>
            <a:r>
              <a:rPr lang="en-US" sz="3600" b="1" dirty="0" smtClean="0">
                <a:ln w="0"/>
                <a:solidFill>
                  <a:srgbClr val="000000"/>
                </a:solidFill>
                <a:effectLst>
                  <a:outerShdw blurRad="38100" dist="19050" dir="2700000" algn="tl" rotWithShape="0">
                    <a:srgbClr val="000000">
                      <a:alpha val="40000"/>
                    </a:srgbClr>
                  </a:outerShdw>
                </a:effectLst>
              </a:rPr>
              <a:t>     A </a:t>
            </a:r>
            <a:r>
              <a:rPr lang="en-US" sz="3600" b="1" dirty="0">
                <a:ln w="0"/>
                <a:solidFill>
                  <a:srgbClr val="0070C0"/>
                </a:solidFill>
                <a:effectLst>
                  <a:outerShdw blurRad="38100" dist="19050" dir="2700000" algn="tl" rotWithShape="0">
                    <a:srgbClr val="000000">
                      <a:alpha val="40000"/>
                    </a:srgbClr>
                  </a:outerShdw>
                </a:effectLst>
              </a:rPr>
              <a:t>TEMPLE</a:t>
            </a:r>
          </a:p>
          <a:p>
            <a:r>
              <a:rPr lang="en-US" sz="3600" b="1" dirty="0" smtClean="0">
                <a:ln w="0"/>
                <a:solidFill>
                  <a:srgbClr val="000000"/>
                </a:solidFill>
                <a:effectLst>
                  <a:outerShdw blurRad="38100" dist="19050" dir="2700000" algn="tl" rotWithShape="0">
                    <a:srgbClr val="000000">
                      <a:alpha val="40000"/>
                    </a:srgbClr>
                  </a:outerShdw>
                </a:effectLst>
              </a:rPr>
              <a:t>       A </a:t>
            </a:r>
            <a:r>
              <a:rPr lang="en-US" sz="3600" b="1" dirty="0">
                <a:ln w="0"/>
                <a:solidFill>
                  <a:srgbClr val="0070C0"/>
                </a:solidFill>
                <a:effectLst>
                  <a:outerShdw blurRad="38100" dist="19050" dir="2700000" algn="tl" rotWithShape="0">
                    <a:srgbClr val="000000">
                      <a:alpha val="40000"/>
                    </a:srgbClr>
                  </a:outerShdw>
                </a:effectLst>
              </a:rPr>
              <a:t>PRIEST</a:t>
            </a:r>
          </a:p>
          <a:p>
            <a:r>
              <a:rPr lang="en-US" sz="3600" b="1" dirty="0" smtClean="0">
                <a:ln w="0"/>
                <a:solidFill>
                  <a:srgbClr val="000000"/>
                </a:solidFill>
                <a:effectLst>
                  <a:outerShdw blurRad="38100" dist="19050" dir="2700000" algn="tl" rotWithShape="0">
                    <a:srgbClr val="000000">
                      <a:alpha val="40000"/>
                    </a:srgbClr>
                  </a:outerShdw>
                </a:effectLst>
              </a:rPr>
              <a:t>        A </a:t>
            </a:r>
            <a:r>
              <a:rPr lang="en-US" sz="3600" b="1" dirty="0" smtClean="0">
                <a:ln w="0"/>
                <a:solidFill>
                  <a:srgbClr val="0070C0"/>
                </a:solidFill>
                <a:effectLst>
                  <a:outerShdw blurRad="38100" dist="19050" dir="2700000" algn="tl" rotWithShape="0">
                    <a:srgbClr val="000000">
                      <a:alpha val="40000"/>
                    </a:srgbClr>
                  </a:outerShdw>
                </a:effectLst>
              </a:rPr>
              <a:t>VESSEL</a:t>
            </a:r>
          </a:p>
          <a:p>
            <a:r>
              <a:rPr lang="en-US" sz="3600" b="1" dirty="0" smtClean="0">
                <a:ln w="0"/>
                <a:solidFill>
                  <a:srgbClr val="000000"/>
                </a:solidFill>
                <a:effectLst>
                  <a:outerShdw blurRad="38100" dist="19050" dir="2700000" algn="tl" rotWithShape="0">
                    <a:srgbClr val="000000">
                      <a:alpha val="40000"/>
                    </a:srgbClr>
                  </a:outerShdw>
                </a:effectLst>
              </a:rPr>
              <a:t>       A </a:t>
            </a:r>
            <a:r>
              <a:rPr lang="en-US" sz="3600" b="1" dirty="0" smtClean="0">
                <a:ln w="0"/>
                <a:solidFill>
                  <a:srgbClr val="0070C0"/>
                </a:solidFill>
                <a:effectLst>
                  <a:outerShdw blurRad="38100" dist="19050" dir="2700000" algn="tl" rotWithShape="0">
                    <a:srgbClr val="000000">
                      <a:alpha val="40000"/>
                    </a:srgbClr>
                  </a:outerShdw>
                </a:effectLst>
              </a:rPr>
              <a:t>STONE</a:t>
            </a:r>
          </a:p>
          <a:p>
            <a:r>
              <a:rPr lang="en-US" sz="3600" b="1" dirty="0" smtClean="0">
                <a:ln w="0"/>
                <a:solidFill>
                  <a:srgbClr val="000000"/>
                </a:solidFill>
                <a:effectLst>
                  <a:outerShdw blurRad="38100" dist="19050" dir="2700000" algn="tl" rotWithShape="0">
                    <a:srgbClr val="000000">
                      <a:alpha val="40000"/>
                    </a:srgbClr>
                  </a:outerShdw>
                </a:effectLst>
              </a:rPr>
              <a:t>      AN </a:t>
            </a:r>
            <a:r>
              <a:rPr lang="en-US" sz="3600" b="1" dirty="0" smtClean="0">
                <a:ln w="0"/>
                <a:solidFill>
                  <a:srgbClr val="0070C0"/>
                </a:solidFill>
                <a:effectLst>
                  <a:outerShdw blurRad="38100" dist="19050" dir="2700000" algn="tl" rotWithShape="0">
                    <a:srgbClr val="000000">
                      <a:alpha val="40000"/>
                    </a:srgbClr>
                  </a:outerShdw>
                </a:effectLst>
              </a:rPr>
              <a:t>OFFERER</a:t>
            </a:r>
          </a:p>
          <a:p>
            <a:r>
              <a:rPr lang="en-US" sz="3600" b="1" dirty="0" smtClean="0">
                <a:ln w="0"/>
                <a:solidFill>
                  <a:srgbClr val="000000"/>
                </a:solidFill>
                <a:effectLst>
                  <a:outerShdw blurRad="38100" dist="19050" dir="2700000" algn="tl" rotWithShape="0">
                    <a:srgbClr val="000000">
                      <a:alpha val="40000"/>
                    </a:srgbClr>
                  </a:outerShdw>
                </a:effectLst>
              </a:rPr>
              <a:t>   A</a:t>
            </a:r>
            <a:r>
              <a:rPr lang="en-US" sz="3600" b="1" dirty="0" smtClean="0">
                <a:ln w="0"/>
                <a:solidFill>
                  <a:srgbClr val="0070C0"/>
                </a:solidFill>
                <a:effectLst>
                  <a:outerShdw blurRad="38100" dist="19050" dir="2700000" algn="tl" rotWithShape="0">
                    <a:srgbClr val="000000">
                      <a:alpha val="40000"/>
                    </a:srgbClr>
                  </a:outerShdw>
                </a:effectLst>
              </a:rPr>
              <a:t> MERCY SEAT</a:t>
            </a:r>
          </a:p>
          <a:p>
            <a:r>
              <a:rPr lang="en-US" sz="3600" b="1" dirty="0" smtClean="0">
                <a:ln w="0"/>
                <a:solidFill>
                  <a:srgbClr val="000000"/>
                </a:solidFill>
                <a:effectLst>
                  <a:outerShdw blurRad="38100" dist="19050" dir="2700000" algn="tl" rotWithShape="0">
                    <a:srgbClr val="000000">
                      <a:alpha val="40000"/>
                    </a:srgbClr>
                  </a:outerShdw>
                </a:effectLst>
              </a:rPr>
              <a:t>A</a:t>
            </a:r>
            <a:r>
              <a:rPr lang="en-US" sz="3600" b="1" dirty="0" smtClean="0">
                <a:ln w="0"/>
                <a:solidFill>
                  <a:srgbClr val="0070C0"/>
                </a:solidFill>
                <a:effectLst>
                  <a:outerShdw blurRad="38100" dist="19050" dir="2700000" algn="tl" rotWithShape="0">
                    <a:srgbClr val="000000">
                      <a:alpha val="40000"/>
                    </a:srgbClr>
                  </a:outerShdw>
                </a:effectLst>
              </a:rPr>
              <a:t> TREE OF LIFE</a:t>
            </a:r>
            <a:endParaRPr lang="en-US" sz="3600" b="1" dirty="0">
              <a:ln w="0"/>
              <a:solidFill>
                <a:srgbClr val="0070C0"/>
              </a:solidFill>
              <a:effectLst>
                <a:outerShdw blurRad="38100" dist="19050" dir="2700000" algn="tl" rotWithShape="0">
                  <a:srgbClr val="000000">
                    <a:alpha val="40000"/>
                  </a:srgbClr>
                </a:outerShdw>
              </a:effectLst>
            </a:endParaRPr>
          </a:p>
        </p:txBody>
      </p:sp>
      <p:sp>
        <p:nvSpPr>
          <p:cNvPr id="3" name="Rectangle 2"/>
          <p:cNvSpPr/>
          <p:nvPr/>
        </p:nvSpPr>
        <p:spPr>
          <a:xfrm>
            <a:off x="2450483" y="-42253"/>
            <a:ext cx="7291034" cy="923330"/>
          </a:xfrm>
          <a:prstGeom prst="rect">
            <a:avLst/>
          </a:prstGeom>
          <a:noFill/>
        </p:spPr>
        <p:txBody>
          <a:bodyPr wrap="none" lIns="91440" tIns="45720" rIns="91440" bIns="45720">
            <a:spAutoFit/>
          </a:bodyPr>
          <a:lstStyle/>
          <a:p>
            <a:pPr algn="ctr"/>
            <a:r>
              <a:rPr lang="en-US" sz="54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ea typeface="Calibri" panose="020F0502020204030204" pitchFamily="34" charset="0"/>
                <a:cs typeface="Calibri" panose="020F0502020204030204" pitchFamily="34" charset="0"/>
              </a:rPr>
              <a:t>THE ROYAL SEED WITHIN</a:t>
            </a:r>
            <a:endParaRPr lang="en-US" sz="5400" b="1"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0" y="5649528"/>
            <a:ext cx="12192000" cy="1323439"/>
          </a:xfrm>
          <a:prstGeom prst="rect">
            <a:avLst/>
          </a:prstGeom>
          <a:noFill/>
        </p:spPr>
        <p:txBody>
          <a:bodyPr wrap="square" lIns="91440" tIns="45720" rIns="91440" bIns="45720">
            <a:spAutoFit/>
          </a:bodyPr>
          <a:lstStyle/>
          <a:p>
            <a:pPr algn="ct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THE </a:t>
            </a:r>
            <a:r>
              <a:rPr lang="en-US" sz="4000" b="1" i="1" u="sng" dirty="0" smtClean="0">
                <a:ln w="0"/>
                <a:solidFill>
                  <a:srgbClr val="C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SOUL</a:t>
            </a: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 BY A NEW BIRTH CONTROLS THE BODY </a:t>
            </a:r>
          </a:p>
          <a:p>
            <a:pPr algn="ct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AND </a:t>
            </a:r>
            <a:r>
              <a:rPr lang="en-US" sz="4000" b="1" dirty="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SPIRIT </a:t>
            </a: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 </a:t>
            </a:r>
            <a:r>
              <a:rPr lang="en-US" sz="4000" b="1" dirty="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TO EXPRESS </a:t>
            </a: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WHERE </a:t>
            </a:r>
            <a:r>
              <a:rPr lang="en-US" sz="4000" b="1" dirty="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THE GLORY OF </a:t>
            </a:r>
            <a:r>
              <a:rPr lang="en-US" sz="4000" b="1" dirty="0" smtClean="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GOD IS.</a:t>
            </a:r>
            <a:endParaRPr lang="en-US" sz="4000" b="1" dirty="0">
              <a:ln w="0"/>
              <a:solidFill>
                <a:srgbClr val="000000"/>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endParaRPr>
          </a:p>
        </p:txBody>
      </p:sp>
      <p:sp>
        <p:nvSpPr>
          <p:cNvPr id="5" name="TextBox 4"/>
          <p:cNvSpPr txBox="1"/>
          <p:nvPr/>
        </p:nvSpPr>
        <p:spPr>
          <a:xfrm>
            <a:off x="5334000" y="3507030"/>
            <a:ext cx="1828632" cy="584775"/>
          </a:xfrm>
          <a:prstGeom prst="rect">
            <a:avLst/>
          </a:prstGeom>
          <a:noFill/>
        </p:spPr>
        <p:txBody>
          <a:bodyPr wrap="square" rtlCol="0">
            <a:spAutoFit/>
          </a:bodyPr>
          <a:lstStyle/>
          <a:p>
            <a:pPr algn="ctr"/>
            <a:r>
              <a:rPr lang="en-NZ" sz="1600" b="1" dirty="0" smtClean="0">
                <a:solidFill>
                  <a:srgbClr val="FFFFFF"/>
                </a:solidFill>
                <a:effectLst>
                  <a:outerShdw blurRad="38100" dist="38100" dir="2700000" algn="tl">
                    <a:srgbClr val="000000">
                      <a:alpha val="43137"/>
                    </a:srgbClr>
                  </a:outerShdw>
                </a:effectLst>
              </a:rPr>
              <a:t>I’LL MEET YOU IN HERE</a:t>
            </a:r>
            <a:endParaRPr lang="en-NZ"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4765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88900" y="2218035"/>
            <a:ext cx="12192000" cy="2554545"/>
          </a:xfrm>
          <a:prstGeom prst="rect">
            <a:avLst/>
          </a:prstGeom>
          <a:noFill/>
        </p:spPr>
        <p:txBody>
          <a:bodyPr wrap="square" lIns="91440" tIns="45720" rIns="91440" bIns="45720">
            <a:spAutoFit/>
          </a:bodyPr>
          <a:lstStyle/>
          <a:p>
            <a:pPr algn="ctr"/>
            <a:r>
              <a:rPr lang="en-US" sz="8000" b="1" cap="none" spc="0" dirty="0" smtClean="0">
                <a:ln w="0"/>
                <a:solidFill>
                  <a:schemeClr val="tx1"/>
                </a:solidFill>
                <a:effectLst>
                  <a:outerShdw blurRad="38100" dist="19050" dir="2700000" algn="tl" rotWithShape="0">
                    <a:schemeClr val="dk1">
                      <a:alpha val="40000"/>
                    </a:schemeClr>
                  </a:outerShdw>
                </a:effectLst>
              </a:rPr>
              <a:t>YOU ETERNAL IDENTITY</a:t>
            </a:r>
          </a:p>
          <a:p>
            <a:pPr algn="ctr"/>
            <a:r>
              <a:rPr lang="en-US" sz="8000" b="1" dirty="0" smtClean="0">
                <a:ln w="0"/>
                <a:effectLst>
                  <a:outerShdw blurRad="38100" dist="19050" dir="2700000" algn="tl" rotWithShape="0">
                    <a:schemeClr val="dk1">
                      <a:alpha val="40000"/>
                    </a:schemeClr>
                  </a:outerShdw>
                </a:effectLst>
              </a:rPr>
              <a:t>KEEPS UNFOLDING</a:t>
            </a:r>
            <a:endParaRPr lang="en-US" sz="8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8044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949236"/>
            <a:ext cx="12192000" cy="5078313"/>
          </a:xfrm>
          <a:prstGeom prst="rect">
            <a:avLst/>
          </a:prstGeom>
        </p:spPr>
        <p:txBody>
          <a:bodyPr wrap="square">
            <a:spAutoFit/>
          </a:bodyPr>
          <a:lstStyle/>
          <a:p>
            <a:r>
              <a:rPr lang="en-US" sz="5400" b="1" dirty="0" smtClean="0">
                <a:solidFill>
                  <a:prstClr val="black"/>
                </a:solidFill>
              </a:rPr>
              <a:t>REVELATION 6:9</a:t>
            </a:r>
          </a:p>
          <a:p>
            <a:r>
              <a:rPr lang="en-US" sz="5400" b="1" dirty="0" smtClean="0">
                <a:solidFill>
                  <a:prstClr val="black"/>
                </a:solidFill>
              </a:rPr>
              <a:t>     9     ¶  And when he had opened the </a:t>
            </a:r>
            <a:r>
              <a:rPr lang="en-US" sz="5400" b="1" i="1" u="sng" dirty="0" smtClean="0">
                <a:solidFill>
                  <a:srgbClr val="0070C0"/>
                </a:solidFill>
                <a:effectLst>
                  <a:outerShdw blurRad="38100" dist="38100" dir="2700000" algn="tl">
                    <a:srgbClr val="000000">
                      <a:alpha val="43137"/>
                    </a:srgbClr>
                  </a:outerShdw>
                </a:effectLst>
              </a:rPr>
              <a:t>fifth seal</a:t>
            </a:r>
            <a:r>
              <a:rPr lang="en-US" sz="5400" b="1" dirty="0" smtClean="0">
                <a:solidFill>
                  <a:prstClr val="black"/>
                </a:solidFill>
              </a:rPr>
              <a:t>, I saw </a:t>
            </a:r>
            <a:r>
              <a:rPr lang="en-US" sz="5400" b="1" i="1" u="sng" dirty="0" smtClean="0">
                <a:solidFill>
                  <a:srgbClr val="C00000"/>
                </a:solidFill>
                <a:effectLst>
                  <a:outerShdw blurRad="38100" dist="38100" dir="2700000" algn="tl">
                    <a:srgbClr val="000000">
                      <a:alpha val="43137"/>
                    </a:srgbClr>
                  </a:outerShdw>
                </a:effectLst>
              </a:rPr>
              <a:t>under the altar </a:t>
            </a:r>
            <a:r>
              <a:rPr lang="en-US" sz="5400" b="1" dirty="0" smtClean="0">
                <a:solidFill>
                  <a:prstClr val="black"/>
                </a:solidFill>
              </a:rPr>
              <a:t>the souls of them that were slain for the word of God, and for the testimony which they held: </a:t>
            </a:r>
            <a:endParaRPr lang="en-US" sz="5400" b="1" dirty="0">
              <a:solidFill>
                <a:prstClr val="black"/>
              </a:solidFill>
            </a:endParaRPr>
          </a:p>
        </p:txBody>
      </p:sp>
    </p:spTree>
    <p:extLst>
      <p:ext uri="{BB962C8B-B14F-4D97-AF65-F5344CB8AC3E}">
        <p14:creationId xmlns:p14="http://schemas.microsoft.com/office/powerpoint/2010/main" val="197083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691551"/>
            <a:ext cx="12192000" cy="3416320"/>
          </a:xfrm>
          <a:prstGeom prst="rect">
            <a:avLst/>
          </a:prstGeom>
        </p:spPr>
        <p:txBody>
          <a:bodyPr wrap="square">
            <a:spAutoFit/>
          </a:bodyPr>
          <a:lstStyle/>
          <a:p>
            <a:pPr lvl="0"/>
            <a:r>
              <a:rPr lang="en-US" sz="5400" b="1" dirty="0">
                <a:ln w="0"/>
                <a:solidFill>
                  <a:prstClr val="black"/>
                </a:solidFill>
                <a:effectLst>
                  <a:outerShdw blurRad="38100" dist="19050" dir="2700000" algn="tl" rotWithShape="0">
                    <a:prstClr val="black">
                      <a:alpha val="40000"/>
                    </a:prstClr>
                  </a:outerShdw>
                </a:effectLst>
              </a:rPr>
              <a:t>JOHN 7:24</a:t>
            </a:r>
          </a:p>
          <a:p>
            <a:pPr lvl="0"/>
            <a:r>
              <a:rPr lang="en-US" sz="5400" b="1" dirty="0">
                <a:ln w="0"/>
                <a:solidFill>
                  <a:prstClr val="black"/>
                </a:solidFill>
                <a:effectLst>
                  <a:outerShdw blurRad="38100" dist="19050" dir="2700000" algn="tl" rotWithShape="0">
                    <a:prstClr val="black">
                      <a:alpha val="40000"/>
                    </a:prstClr>
                  </a:outerShdw>
                </a:effectLst>
              </a:rPr>
              <a:t>»     24     †     Judge not according to </a:t>
            </a:r>
            <a:r>
              <a:rPr lang="en-US" sz="5400" b="1" i="1" dirty="0">
                <a:ln w="0"/>
                <a:solidFill>
                  <a:srgbClr val="C00000"/>
                </a:solidFill>
                <a:effectLst>
                  <a:outerShdw blurRad="38100" dist="19050" dir="2700000" algn="tl" rotWithShape="0">
                    <a:prstClr val="black">
                      <a:alpha val="40000"/>
                    </a:prstClr>
                  </a:outerShdw>
                </a:effectLst>
              </a:rPr>
              <a:t>the appearance</a:t>
            </a:r>
            <a:r>
              <a:rPr lang="en-US" sz="5400" b="1" dirty="0">
                <a:ln w="0"/>
                <a:solidFill>
                  <a:prstClr val="black"/>
                </a:solidFill>
                <a:effectLst>
                  <a:outerShdw blurRad="38100" dist="19050" dir="2700000" algn="tl" rotWithShape="0">
                    <a:prstClr val="black">
                      <a:alpha val="40000"/>
                    </a:prstClr>
                  </a:outerShdw>
                </a:effectLst>
              </a:rPr>
              <a:t>, but judge </a:t>
            </a:r>
            <a:r>
              <a:rPr lang="en-US" sz="5400" b="1" i="1" dirty="0">
                <a:ln w="0"/>
                <a:solidFill>
                  <a:srgbClr val="C00000"/>
                </a:solidFill>
                <a:effectLst>
                  <a:outerShdw blurRad="38100" dist="19050" dir="2700000" algn="tl" rotWithShape="0">
                    <a:prstClr val="black">
                      <a:alpha val="40000"/>
                    </a:prstClr>
                  </a:outerShdw>
                </a:effectLst>
              </a:rPr>
              <a:t>righteous judgment</a:t>
            </a:r>
            <a:r>
              <a:rPr lang="en-US" sz="5400" b="1" dirty="0">
                <a:ln w="0"/>
                <a:solidFill>
                  <a:prstClr val="black"/>
                </a:solidFill>
                <a:effectLst>
                  <a:outerShdw blurRad="38100" dist="19050" dir="2700000" algn="tl" rotWithShape="0">
                    <a:prstClr val="black">
                      <a:alpha val="40000"/>
                    </a:prstClr>
                  </a:outerShdw>
                </a:effectLst>
              </a:rPr>
              <a:t>.</a:t>
            </a:r>
          </a:p>
        </p:txBody>
      </p:sp>
      <p:sp>
        <p:nvSpPr>
          <p:cNvPr id="3" name="Rectangle 2"/>
          <p:cNvSpPr/>
          <p:nvPr/>
        </p:nvSpPr>
        <p:spPr>
          <a:xfrm>
            <a:off x="0" y="0"/>
            <a:ext cx="12191999"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JOHN THE EAGLE TO THE EAGLE PEOPLE</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9733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2319635"/>
            <a:ext cx="12192000" cy="4247317"/>
          </a:xfrm>
          <a:prstGeom prst="rect">
            <a:avLst/>
          </a:prstGeom>
        </p:spPr>
        <p:txBody>
          <a:bodyPr wrap="square">
            <a:spAutoFit/>
          </a:bodyPr>
          <a:lstStyle/>
          <a:p>
            <a:r>
              <a:rPr lang="en-US" sz="5400" b="1" dirty="0"/>
              <a:t>GENESIS 4:9</a:t>
            </a:r>
          </a:p>
          <a:p>
            <a:r>
              <a:rPr lang="en-US" sz="5400" b="1" dirty="0"/>
              <a:t>»     9     †      ¶  And the LORD said unto Cain, </a:t>
            </a:r>
            <a:r>
              <a:rPr lang="en-US" sz="5400" b="1" i="1" u="sng" dirty="0">
                <a:solidFill>
                  <a:srgbClr val="0070C0"/>
                </a:solidFill>
                <a:effectLst>
                  <a:outerShdw blurRad="38100" dist="38100" dir="2700000" algn="tl">
                    <a:srgbClr val="000000">
                      <a:alpha val="43137"/>
                    </a:srgbClr>
                  </a:outerShdw>
                </a:effectLst>
              </a:rPr>
              <a:t>Where is Abel thy brother</a:t>
            </a:r>
            <a:r>
              <a:rPr lang="en-US" sz="5400" b="1" i="1" dirty="0">
                <a:solidFill>
                  <a:srgbClr val="0070C0"/>
                </a:solidFill>
                <a:effectLst>
                  <a:outerShdw blurRad="38100" dist="38100" dir="2700000" algn="tl">
                    <a:srgbClr val="000000">
                      <a:alpha val="43137"/>
                    </a:srgbClr>
                  </a:outerShdw>
                </a:effectLst>
              </a:rPr>
              <a:t>?</a:t>
            </a:r>
            <a:r>
              <a:rPr lang="en-US" sz="5400" b="1" dirty="0"/>
              <a:t> And he said, I know not: </a:t>
            </a:r>
            <a:r>
              <a:rPr lang="en-US" sz="5400" b="1" i="1" u="sng" dirty="0">
                <a:solidFill>
                  <a:srgbClr val="C00000"/>
                </a:solidFill>
                <a:effectLst>
                  <a:outerShdw blurRad="38100" dist="38100" dir="2700000" algn="tl">
                    <a:srgbClr val="000000">
                      <a:alpha val="43137"/>
                    </a:srgbClr>
                  </a:outerShdw>
                </a:effectLst>
              </a:rPr>
              <a:t>Am I my brother's keeper?</a:t>
            </a:r>
          </a:p>
        </p:txBody>
      </p:sp>
      <p:sp>
        <p:nvSpPr>
          <p:cNvPr id="3" name="Rectangle 2"/>
          <p:cNvSpPr/>
          <p:nvPr/>
        </p:nvSpPr>
        <p:spPr>
          <a:xfrm>
            <a:off x="0" y="0"/>
            <a:ext cx="12192000" cy="2308324"/>
          </a:xfrm>
          <a:prstGeom prst="rect">
            <a:avLst/>
          </a:prstGeom>
          <a:noFill/>
        </p:spPr>
        <p:txBody>
          <a:bodyPr wrap="square" lIns="91440" tIns="45720" rIns="91440" bIns="45720">
            <a:spAutoFit/>
          </a:bodyPr>
          <a:lstStyle/>
          <a:p>
            <a:pPr algn="ctr"/>
            <a:r>
              <a:rPr lang="en-US" sz="7200" b="1" u="sng" cap="none" spc="0" dirty="0" smtClean="0">
                <a:ln w="0"/>
                <a:solidFill>
                  <a:schemeClr val="tx1"/>
                </a:solidFill>
                <a:effectLst>
                  <a:outerShdw blurRad="38100" dist="19050" dir="2700000" algn="tl" rotWithShape="0">
                    <a:schemeClr val="dk1">
                      <a:alpha val="40000"/>
                    </a:schemeClr>
                  </a:outerShdw>
                </a:effectLst>
              </a:rPr>
              <a:t>YES</a:t>
            </a:r>
            <a:r>
              <a:rPr lang="en-US" sz="7200" b="1" cap="none" spc="0" dirty="0" smtClean="0">
                <a:ln w="0"/>
                <a:solidFill>
                  <a:schemeClr val="tx1"/>
                </a:solidFill>
                <a:effectLst>
                  <a:outerShdw blurRad="38100" dist="19050" dir="2700000" algn="tl" rotWithShape="0">
                    <a:schemeClr val="dk1">
                      <a:alpha val="40000"/>
                    </a:schemeClr>
                  </a:outerShdw>
                </a:effectLst>
              </a:rPr>
              <a:t>, YOU ARE YOUR BROTHERS KEEPER.</a:t>
            </a:r>
            <a:endParaRPr lang="en-US" sz="72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3526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595021"/>
            <a:ext cx="12192000" cy="5262979"/>
          </a:xfrm>
          <a:prstGeom prst="rect">
            <a:avLst/>
          </a:prstGeom>
        </p:spPr>
        <p:txBody>
          <a:bodyPr wrap="square">
            <a:spAutoFit/>
          </a:bodyPr>
          <a:lstStyle/>
          <a:p>
            <a:r>
              <a:rPr lang="en-US" sz="2800" b="1" dirty="0"/>
              <a:t>53-0614A </a:t>
            </a:r>
            <a:r>
              <a:rPr lang="en-US" sz="2800" b="1" dirty="0" smtClean="0"/>
              <a:t>EARNESTLY.CONTENDING.FOR.THE.FAITH.THAT.WAS.ONCE.DELIVERED.TO.THE.</a:t>
            </a:r>
            <a:endParaRPr lang="en-US" sz="2800" b="1" dirty="0"/>
          </a:p>
          <a:p>
            <a:r>
              <a:rPr lang="en-US" sz="2800" b="1" dirty="0"/>
              <a:t>«  E-24       †        Notice, let's get back to Cain again, and get some of the faith in the beginning. </a:t>
            </a:r>
            <a:r>
              <a:rPr lang="en-US" sz="2800" b="1" i="1" u="sng" dirty="0">
                <a:solidFill>
                  <a:srgbClr val="C00000"/>
                </a:solidFill>
                <a:effectLst>
                  <a:outerShdw blurRad="38100" dist="38100" dir="2700000" algn="tl">
                    <a:srgbClr val="000000">
                      <a:alpha val="43137"/>
                    </a:srgbClr>
                  </a:outerShdw>
                </a:effectLst>
              </a:rPr>
              <a:t>Watch those spirits, how they begin to move. It's the spirit of anything that does the work of it anyhow. </a:t>
            </a:r>
            <a:r>
              <a:rPr lang="en-US" sz="2800" b="1" dirty="0"/>
              <a:t>The people have to be </a:t>
            </a:r>
            <a:r>
              <a:rPr lang="en-US" sz="2800" b="1" i="1" u="sng" dirty="0">
                <a:solidFill>
                  <a:srgbClr val="0070C0"/>
                </a:solidFill>
                <a:effectLst>
                  <a:outerShdw blurRad="38100" dist="38100" dir="2700000" algn="tl">
                    <a:srgbClr val="000000">
                      <a:alpha val="43137"/>
                    </a:srgbClr>
                  </a:outerShdw>
                </a:effectLst>
              </a:rPr>
              <a:t>in this kind of a spirit to bring the latter days.</a:t>
            </a:r>
            <a:r>
              <a:rPr lang="en-US" sz="2800" b="1" dirty="0"/>
              <a:t> The </a:t>
            </a:r>
            <a:r>
              <a:rPr lang="en-US" sz="2800" b="1" i="1" u="sng" dirty="0">
                <a:solidFill>
                  <a:srgbClr val="C00000"/>
                </a:solidFill>
                <a:effectLst>
                  <a:outerShdw blurRad="38100" dist="38100" dir="2700000" algn="tl">
                    <a:srgbClr val="000000">
                      <a:alpha val="43137"/>
                    </a:srgbClr>
                  </a:outerShdw>
                </a:effectLst>
              </a:rPr>
              <a:t>people's in the spirit of the latter days. The nations are in the </a:t>
            </a:r>
            <a:r>
              <a:rPr lang="en-US" sz="2800" b="1" i="1" u="sng" dirty="0">
                <a:solidFill>
                  <a:srgbClr val="0070C0"/>
                </a:solidFill>
                <a:effectLst>
                  <a:outerShdw blurRad="38100" dist="38100" dir="2700000" algn="tl">
                    <a:srgbClr val="000000">
                      <a:alpha val="43137"/>
                    </a:srgbClr>
                  </a:outerShdw>
                </a:effectLst>
              </a:rPr>
              <a:t>spirit of the end time.</a:t>
            </a:r>
          </a:p>
          <a:p>
            <a:r>
              <a:rPr lang="en-US" sz="2800" b="1" dirty="0"/>
              <a:t>They got atomic weapons, hydrogen weapons, all kinds of things, because it's the spirit of the day. The people are in the spirit of the end time. </a:t>
            </a:r>
            <a:r>
              <a:rPr lang="en-US" sz="2800" b="1" i="1" u="sng" dirty="0">
                <a:solidFill>
                  <a:srgbClr val="0070C0"/>
                </a:solidFill>
                <a:effectLst>
                  <a:outerShdw blurRad="38100" dist="38100" dir="2700000" algn="tl">
                    <a:srgbClr val="000000">
                      <a:alpha val="43137"/>
                    </a:srgbClr>
                  </a:outerShdw>
                </a:effectLst>
              </a:rPr>
              <a:t>The Church is moving together under the power and the impact of the Holy Spirit</a:t>
            </a:r>
            <a:r>
              <a:rPr lang="en-US" sz="2800" b="1" dirty="0"/>
              <a:t>. And the world's running out yonder, and </a:t>
            </a:r>
            <a:r>
              <a:rPr lang="en-US" sz="2800" b="1" i="1" u="sng" dirty="0">
                <a:solidFill>
                  <a:srgbClr val="C00000"/>
                </a:solidFill>
                <a:effectLst>
                  <a:outerShdw blurRad="38100" dist="38100" dir="2700000" algn="tl">
                    <a:srgbClr val="000000">
                      <a:alpha val="43137"/>
                    </a:srgbClr>
                  </a:outerShdw>
                </a:effectLst>
              </a:rPr>
              <a:t>making fun, scoffing, laughing, and they living like the devil every day.</a:t>
            </a:r>
            <a:r>
              <a:rPr lang="en-US" sz="2800" b="1" dirty="0"/>
              <a:t> It's in the spirit of the thing.</a:t>
            </a:r>
          </a:p>
        </p:txBody>
      </p:sp>
      <p:sp>
        <p:nvSpPr>
          <p:cNvPr id="3" name="Rectangle 2"/>
          <p:cNvSpPr/>
          <p:nvPr/>
        </p:nvSpPr>
        <p:spPr>
          <a:xfrm>
            <a:off x="0" y="0"/>
            <a:ext cx="12192000" cy="1754326"/>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THE ENDTIME SPIRIT SCOFFING AT THE</a:t>
            </a:r>
          </a:p>
          <a:p>
            <a:pPr algn="ctr"/>
            <a:r>
              <a:rPr lang="en-US" sz="5400" b="1" dirty="0" smtClean="0">
                <a:ln w="0"/>
                <a:effectLst>
                  <a:outerShdw blurRad="38100" dist="19050" dir="2700000" algn="tl" rotWithShape="0">
                    <a:schemeClr val="dk1">
                      <a:alpha val="40000"/>
                    </a:schemeClr>
                  </a:outerShdw>
                </a:effectLst>
              </a:rPr>
              <a:t>MINISTRY OF THE “SON OF MAN”.</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0961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126679"/>
            <a:ext cx="12192000" cy="5016758"/>
          </a:xfrm>
          <a:prstGeom prst="rect">
            <a:avLst/>
          </a:prstGeom>
        </p:spPr>
        <p:txBody>
          <a:bodyPr wrap="square">
            <a:spAutoFit/>
          </a:bodyPr>
          <a:lstStyle/>
          <a:p>
            <a:pPr lvl="0"/>
            <a:r>
              <a:rPr lang="en-US" sz="4000" b="1" dirty="0">
                <a:solidFill>
                  <a:prstClr val="black"/>
                </a:solidFill>
              </a:rPr>
              <a:t>II PETER 3:3</a:t>
            </a:r>
          </a:p>
          <a:p>
            <a:pPr lvl="0"/>
            <a:r>
              <a:rPr lang="en-US" sz="4000" b="1" dirty="0">
                <a:solidFill>
                  <a:prstClr val="black"/>
                </a:solidFill>
              </a:rPr>
              <a:t>»     3     †      ¶  Knowing this first, that there shall come in </a:t>
            </a:r>
            <a:r>
              <a:rPr lang="en-US" sz="4000" b="1" i="1" u="sng" dirty="0">
                <a:solidFill>
                  <a:srgbClr val="0070C0"/>
                </a:solidFill>
                <a:effectLst>
                  <a:outerShdw blurRad="38100" dist="38100" dir="2700000" algn="tl">
                    <a:srgbClr val="000000">
                      <a:alpha val="43137"/>
                    </a:srgbClr>
                  </a:outerShdw>
                </a:effectLst>
              </a:rPr>
              <a:t>the last days scoffers, walking after their own lusts, </a:t>
            </a:r>
          </a:p>
          <a:p>
            <a:pPr lvl="0"/>
            <a:endParaRPr lang="en-US" sz="4000" b="1" dirty="0">
              <a:solidFill>
                <a:prstClr val="black"/>
              </a:solidFill>
            </a:endParaRPr>
          </a:p>
          <a:p>
            <a:pPr lvl="0"/>
            <a:r>
              <a:rPr lang="en-US" sz="4000" b="1" dirty="0" smtClean="0">
                <a:solidFill>
                  <a:prstClr val="black"/>
                </a:solidFill>
              </a:rPr>
              <a:t>»     </a:t>
            </a:r>
            <a:r>
              <a:rPr lang="en-US" sz="4000" b="1" dirty="0">
                <a:solidFill>
                  <a:prstClr val="black"/>
                </a:solidFill>
              </a:rPr>
              <a:t>4     †     And </a:t>
            </a:r>
            <a:r>
              <a:rPr lang="en-US" sz="4000" b="1" i="1" u="sng" dirty="0">
                <a:solidFill>
                  <a:srgbClr val="C00000"/>
                </a:solidFill>
                <a:effectLst>
                  <a:outerShdw blurRad="38100" dist="38100" dir="2700000" algn="tl">
                    <a:srgbClr val="000000">
                      <a:alpha val="43137"/>
                    </a:srgbClr>
                  </a:outerShdw>
                </a:effectLst>
              </a:rPr>
              <a:t>saying</a:t>
            </a:r>
            <a:r>
              <a:rPr lang="en-US" sz="4000" b="1" dirty="0">
                <a:solidFill>
                  <a:prstClr val="black"/>
                </a:solidFill>
              </a:rPr>
              <a:t>, </a:t>
            </a:r>
            <a:r>
              <a:rPr lang="en-US" sz="4000" b="1" i="1" u="sng" dirty="0">
                <a:solidFill>
                  <a:srgbClr val="0070C0"/>
                </a:solidFill>
                <a:effectLst>
                  <a:outerShdw blurRad="38100" dist="38100" dir="2700000" algn="tl">
                    <a:srgbClr val="000000">
                      <a:alpha val="43137"/>
                    </a:srgbClr>
                  </a:outerShdw>
                </a:effectLst>
              </a:rPr>
              <a:t>Where is the promise of his coming? </a:t>
            </a:r>
            <a:r>
              <a:rPr lang="en-US" sz="4000" b="1" dirty="0">
                <a:solidFill>
                  <a:prstClr val="black"/>
                </a:solidFill>
              </a:rPr>
              <a:t>for since the fathers fell asleep, all things continue as they were from the beginning of the creation. </a:t>
            </a:r>
          </a:p>
        </p:txBody>
      </p:sp>
    </p:spTree>
    <p:extLst>
      <p:ext uri="{BB962C8B-B14F-4D97-AF65-F5344CB8AC3E}">
        <p14:creationId xmlns:p14="http://schemas.microsoft.com/office/powerpoint/2010/main" val="158968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856357"/>
            <a:ext cx="12192000" cy="6001643"/>
          </a:xfrm>
          <a:prstGeom prst="rect">
            <a:avLst/>
          </a:prstGeom>
        </p:spPr>
        <p:txBody>
          <a:bodyPr wrap="square">
            <a:spAutoFit/>
          </a:bodyPr>
          <a:lstStyle/>
          <a:p>
            <a:r>
              <a:rPr lang="en-US" sz="3200" b="1" dirty="0"/>
              <a:t>63-0113E  PERSEVERANCE_  PHOENIX.AZ  SUNDAY_</a:t>
            </a:r>
          </a:p>
          <a:p>
            <a:r>
              <a:rPr lang="en-US" sz="3200" b="1" dirty="0" smtClean="0"/>
              <a:t>16    </a:t>
            </a:r>
            <a:r>
              <a:rPr lang="en-US" sz="3200" b="1" dirty="0"/>
              <a:t>How they've taken just the desert and has converted it into a--a living quarters! Today we were riding up around on the head of the Camelback, lovely homes up there, almost like you're entering paradise. And then it would be beautiful, but sin is here everywhere: whiskey joints, immorality, just everything that's wrong, all kind of devices, and traps of the enemy, to trap human souls.</a:t>
            </a:r>
          </a:p>
          <a:p>
            <a:r>
              <a:rPr lang="en-US" sz="3200" b="1" dirty="0"/>
              <a:t>My wife said, "Then why are you here, Billy?"</a:t>
            </a:r>
          </a:p>
          <a:p>
            <a:r>
              <a:rPr lang="en-US" sz="3200" b="1" dirty="0"/>
              <a:t>17    I said, </a:t>
            </a:r>
            <a:r>
              <a:rPr lang="en-US" sz="3200" b="1" i="1" u="sng" dirty="0">
                <a:solidFill>
                  <a:srgbClr val="0070C0"/>
                </a:solidFill>
                <a:effectLst>
                  <a:outerShdw blurRad="38100" dist="38100" dir="2700000" algn="tl">
                    <a:srgbClr val="000000">
                      <a:alpha val="43137"/>
                    </a:srgbClr>
                  </a:outerShdw>
                </a:effectLst>
              </a:rPr>
              <a:t>"Honey, it's black. </a:t>
            </a:r>
            <a:r>
              <a:rPr lang="en-US" sz="3200" b="1" dirty="0"/>
              <a:t>But, you know, there is, all through that darkness down there, </a:t>
            </a:r>
            <a:r>
              <a:rPr lang="en-US" sz="3200" b="1" i="1" u="sng" dirty="0">
                <a:solidFill>
                  <a:srgbClr val="C00000"/>
                </a:solidFill>
                <a:effectLst>
                  <a:outerShdw blurRad="38100" dist="38100" dir="2700000" algn="tl">
                    <a:srgbClr val="000000">
                      <a:alpha val="43137"/>
                    </a:srgbClr>
                  </a:outerShdw>
                </a:effectLst>
              </a:rPr>
              <a:t>there's little spots of Light. </a:t>
            </a:r>
            <a:r>
              <a:rPr lang="en-US" sz="3200" b="1" i="1" u="sng" dirty="0">
                <a:solidFill>
                  <a:srgbClr val="0070C0"/>
                </a:solidFill>
                <a:effectLst>
                  <a:outerShdw blurRad="38100" dist="38100" dir="2700000" algn="tl">
                    <a:srgbClr val="000000">
                      <a:alpha val="43137"/>
                    </a:srgbClr>
                  </a:outerShdw>
                </a:effectLst>
              </a:rPr>
              <a:t>That's God's chosen. </a:t>
            </a:r>
            <a:r>
              <a:rPr lang="en-US" sz="3200" b="1" dirty="0"/>
              <a:t>And I'm here to put </a:t>
            </a:r>
            <a:r>
              <a:rPr lang="en-US" sz="3200" b="1" i="1" u="sng" dirty="0">
                <a:solidFill>
                  <a:srgbClr val="0070C0"/>
                </a:solidFill>
                <a:effectLst>
                  <a:outerShdw blurRad="38100" dist="38100" dir="2700000" algn="tl">
                    <a:srgbClr val="000000">
                      <a:alpha val="43137"/>
                    </a:srgbClr>
                  </a:outerShdw>
                </a:effectLst>
              </a:rPr>
              <a:t>my shoulder with theirs</a:t>
            </a:r>
            <a:r>
              <a:rPr lang="en-US" sz="3200" b="1" dirty="0"/>
              <a:t>, put my heart with theirs, </a:t>
            </a:r>
            <a:r>
              <a:rPr lang="en-US" sz="3200" b="1" i="1" u="sng" dirty="0">
                <a:solidFill>
                  <a:srgbClr val="C00000"/>
                </a:solidFill>
                <a:effectLst>
                  <a:outerShdw blurRad="38100" dist="38100" dir="2700000" algn="tl">
                    <a:srgbClr val="000000">
                      <a:alpha val="43137"/>
                    </a:srgbClr>
                  </a:outerShdw>
                </a:effectLst>
              </a:rPr>
              <a:t>my voice with theirs, and cry out against the darkness."</a:t>
            </a:r>
          </a:p>
        </p:txBody>
      </p:sp>
      <p:sp>
        <p:nvSpPr>
          <p:cNvPr id="3" name="Rectangle 2"/>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SPOTS OF LIGHT</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5461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1308296"/>
            <a:ext cx="5008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472444" y="1308296"/>
            <a:ext cx="4684543"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729132"/>
            <a:ext cx="500809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4308" y="2715064"/>
            <a:ext cx="4698611"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0" y="4473526"/>
            <a:ext cx="11128851" cy="53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28851" y="0"/>
            <a:ext cx="28136"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5400000">
            <a:off x="8308984" y="2890391"/>
            <a:ext cx="6688818" cy="1077218"/>
          </a:xfrm>
          <a:prstGeom prst="rect">
            <a:avLst/>
          </a:prstGeom>
          <a:noFill/>
        </p:spPr>
        <p:txBody>
          <a:bodyPr wrap="none" rtlCol="0">
            <a:spAutoFit/>
          </a:bodyPr>
          <a:lstStyle/>
          <a:p>
            <a:pPr algn="ctr"/>
            <a:r>
              <a:rPr lang="en-NZ" sz="3200" b="1" dirty="0">
                <a:solidFill>
                  <a:srgbClr val="C00000"/>
                </a:solidFill>
              </a:rPr>
              <a:t>4</a:t>
            </a:r>
            <a:r>
              <a:rPr lang="en-NZ" sz="3200" b="1" baseline="30000" dirty="0">
                <a:solidFill>
                  <a:srgbClr val="C00000"/>
                </a:solidFill>
              </a:rPr>
              <a:t>TH</a:t>
            </a:r>
            <a:r>
              <a:rPr lang="en-NZ" sz="3200" b="1" dirty="0">
                <a:solidFill>
                  <a:srgbClr val="C00000"/>
                </a:solidFill>
              </a:rPr>
              <a:t> DIMENSION  (book of life) &amp; vision</a:t>
            </a:r>
            <a:endParaRPr lang="en-NZ" sz="3200" b="1" dirty="0">
              <a:solidFill>
                <a:prstClr val="black"/>
              </a:solidFill>
            </a:endParaRPr>
          </a:p>
          <a:p>
            <a:pPr algn="ctr"/>
            <a:r>
              <a:rPr lang="en-NZ" sz="3200" b="1" dirty="0">
                <a:solidFill>
                  <a:prstClr val="black"/>
                </a:solidFill>
              </a:rPr>
              <a:t> RADIO, TELEVISION, ETHER WAVES</a:t>
            </a:r>
          </a:p>
        </p:txBody>
      </p:sp>
      <p:sp>
        <p:nvSpPr>
          <p:cNvPr id="37" name="TextBox 36"/>
          <p:cNvSpPr txBox="1"/>
          <p:nvPr/>
        </p:nvSpPr>
        <p:spPr>
          <a:xfrm>
            <a:off x="34241" y="263287"/>
            <a:ext cx="2937022" cy="584775"/>
          </a:xfrm>
          <a:prstGeom prst="rect">
            <a:avLst/>
          </a:prstGeom>
          <a:noFill/>
        </p:spPr>
        <p:txBody>
          <a:bodyPr wrap="none" rtlCol="0">
            <a:spAutoFit/>
          </a:bodyPr>
          <a:lstStyle/>
          <a:p>
            <a:r>
              <a:rPr lang="en-NZ" sz="3200" b="1" dirty="0">
                <a:solidFill>
                  <a:srgbClr val="C00000"/>
                </a:solidFill>
                <a:effectLst>
                  <a:outerShdw blurRad="38100" dist="38100" dir="2700000" algn="tl">
                    <a:srgbClr val="000000">
                      <a:alpha val="43137"/>
                    </a:srgbClr>
                  </a:outerShdw>
                </a:effectLst>
              </a:rPr>
              <a:t>7</a:t>
            </a:r>
            <a:r>
              <a:rPr lang="en-NZ" sz="3200" b="1" baseline="30000" dirty="0">
                <a:solidFill>
                  <a:srgbClr val="C00000"/>
                </a:solidFill>
                <a:effectLst>
                  <a:outerShdw blurRad="38100" dist="38100" dir="2700000" algn="tl">
                    <a:srgbClr val="000000">
                      <a:alpha val="43137"/>
                    </a:srgbClr>
                  </a:outerShdw>
                </a:effectLst>
              </a:rPr>
              <a:t>TH</a:t>
            </a:r>
            <a:r>
              <a:rPr lang="en-NZ" sz="3200" b="1" dirty="0">
                <a:solidFill>
                  <a:srgbClr val="C00000"/>
                </a:solidFill>
                <a:effectLst>
                  <a:outerShdw blurRad="38100" dist="38100" dir="2700000" algn="tl">
                    <a:srgbClr val="000000">
                      <a:alpha val="43137"/>
                    </a:srgbClr>
                  </a:outerShdw>
                </a:effectLst>
              </a:rPr>
              <a:t> DIMENSION </a:t>
            </a:r>
          </a:p>
        </p:txBody>
      </p:sp>
      <p:sp>
        <p:nvSpPr>
          <p:cNvPr id="38" name="TextBox 37"/>
          <p:cNvSpPr txBox="1"/>
          <p:nvPr/>
        </p:nvSpPr>
        <p:spPr>
          <a:xfrm>
            <a:off x="4006277" y="20026"/>
            <a:ext cx="6449201" cy="1323439"/>
          </a:xfrm>
          <a:prstGeom prst="rect">
            <a:avLst/>
          </a:prstGeom>
          <a:noFill/>
        </p:spPr>
        <p:txBody>
          <a:bodyPr wrap="none" rtlCol="0">
            <a:spAutoFit/>
          </a:bodyPr>
          <a:lstStyle/>
          <a:p>
            <a:r>
              <a:rPr lang="en-NZ" sz="4800" b="1" dirty="0">
                <a:solidFill>
                  <a:prstClr val="black"/>
                </a:solidFill>
              </a:rPr>
              <a:t>GOD HIMSELF </a:t>
            </a:r>
            <a:r>
              <a:rPr lang="en-NZ" sz="3200" b="1" dirty="0">
                <a:solidFill>
                  <a:prstClr val="black"/>
                </a:solidFill>
              </a:rPr>
              <a:t>(LAMBS BOOK)</a:t>
            </a:r>
          </a:p>
          <a:p>
            <a:r>
              <a:rPr lang="en-NZ" sz="3200" b="1" dirty="0">
                <a:solidFill>
                  <a:prstClr val="black"/>
                </a:solidFill>
              </a:rPr>
              <a:t>           </a:t>
            </a:r>
            <a:r>
              <a:rPr lang="en-NZ" sz="2400" b="1" dirty="0">
                <a:solidFill>
                  <a:prstClr val="black"/>
                </a:solidFill>
              </a:rPr>
              <a:t>ANGELS</a:t>
            </a:r>
          </a:p>
        </p:txBody>
      </p:sp>
      <p:sp>
        <p:nvSpPr>
          <p:cNvPr id="39" name="TextBox 38"/>
          <p:cNvSpPr txBox="1"/>
          <p:nvPr/>
        </p:nvSpPr>
        <p:spPr>
          <a:xfrm>
            <a:off x="0" y="1556837"/>
            <a:ext cx="2844048" cy="584775"/>
          </a:xfrm>
          <a:prstGeom prst="rect">
            <a:avLst/>
          </a:prstGeom>
          <a:noFill/>
        </p:spPr>
        <p:txBody>
          <a:bodyPr wrap="none" rtlCol="0">
            <a:spAutoFit/>
          </a:bodyPr>
          <a:lstStyle/>
          <a:p>
            <a:r>
              <a:rPr lang="en-NZ" sz="3200" b="1" dirty="0">
                <a:solidFill>
                  <a:srgbClr val="C00000"/>
                </a:solidFill>
                <a:effectLst>
                  <a:outerShdw blurRad="38100" dist="38100" dir="2700000" algn="tl">
                    <a:srgbClr val="000000">
                      <a:alpha val="43137"/>
                    </a:srgbClr>
                  </a:outerShdw>
                </a:effectLst>
              </a:rPr>
              <a:t>6</a:t>
            </a:r>
            <a:r>
              <a:rPr lang="en-NZ" sz="3200" b="1" baseline="30000" dirty="0">
                <a:solidFill>
                  <a:srgbClr val="C00000"/>
                </a:solidFill>
                <a:effectLst>
                  <a:outerShdw blurRad="38100" dist="38100" dir="2700000" algn="tl">
                    <a:srgbClr val="000000">
                      <a:alpha val="43137"/>
                    </a:srgbClr>
                  </a:outerShdw>
                </a:effectLst>
              </a:rPr>
              <a:t>TH</a:t>
            </a:r>
            <a:r>
              <a:rPr lang="en-NZ" sz="3200" b="1" dirty="0">
                <a:solidFill>
                  <a:srgbClr val="C00000"/>
                </a:solidFill>
                <a:effectLst>
                  <a:outerShdw blurRad="38100" dist="38100" dir="2700000" algn="tl">
                    <a:srgbClr val="000000">
                      <a:alpha val="43137"/>
                    </a:srgbClr>
                  </a:outerShdw>
                </a:effectLst>
              </a:rPr>
              <a:t> DIMENSION</a:t>
            </a:r>
          </a:p>
        </p:txBody>
      </p:sp>
      <p:sp>
        <p:nvSpPr>
          <p:cNvPr id="43" name="TextBox 42"/>
          <p:cNvSpPr txBox="1"/>
          <p:nvPr/>
        </p:nvSpPr>
        <p:spPr>
          <a:xfrm>
            <a:off x="34241" y="2764973"/>
            <a:ext cx="4046621" cy="1384995"/>
          </a:xfrm>
          <a:prstGeom prst="rect">
            <a:avLst/>
          </a:prstGeom>
          <a:noFill/>
        </p:spPr>
        <p:txBody>
          <a:bodyPr wrap="none" rtlCol="0">
            <a:spAutoFit/>
          </a:bodyPr>
          <a:lstStyle/>
          <a:p>
            <a:r>
              <a:rPr lang="en-NZ" sz="2800" b="1" dirty="0">
                <a:solidFill>
                  <a:srgbClr val="C00000"/>
                </a:solidFill>
                <a:effectLst>
                  <a:outerShdw blurRad="38100" dist="38100" dir="2700000" algn="tl">
                    <a:srgbClr val="000000">
                      <a:alpha val="43137"/>
                    </a:srgbClr>
                  </a:outerShdw>
                </a:effectLst>
              </a:rPr>
              <a:t>1</a:t>
            </a:r>
            <a:r>
              <a:rPr lang="en-NZ" sz="2800" b="1" baseline="30000" dirty="0">
                <a:solidFill>
                  <a:srgbClr val="C00000"/>
                </a:solidFill>
                <a:effectLst>
                  <a:outerShdw blurRad="38100" dist="38100" dir="2700000" algn="tl">
                    <a:srgbClr val="000000">
                      <a:alpha val="43137"/>
                    </a:srgbClr>
                  </a:outerShdw>
                </a:effectLst>
              </a:rPr>
              <a:t>ST</a:t>
            </a:r>
            <a:r>
              <a:rPr lang="en-NZ" sz="2800" b="1" dirty="0">
                <a:solidFill>
                  <a:srgbClr val="C00000"/>
                </a:solidFill>
                <a:effectLst>
                  <a:outerShdw blurRad="38100" dist="38100" dir="2700000" algn="tl">
                    <a:srgbClr val="000000">
                      <a:alpha val="43137"/>
                    </a:srgbClr>
                  </a:outerShdw>
                </a:effectLst>
              </a:rPr>
              <a:t> DIMENSION….LIGHT</a:t>
            </a:r>
          </a:p>
          <a:p>
            <a:r>
              <a:rPr lang="en-NZ" sz="2800" b="1" dirty="0">
                <a:solidFill>
                  <a:srgbClr val="C00000"/>
                </a:solidFill>
                <a:effectLst>
                  <a:outerShdw blurRad="38100" dist="38100" dir="2700000" algn="tl">
                    <a:srgbClr val="000000">
                      <a:alpha val="43137"/>
                    </a:srgbClr>
                  </a:outerShdw>
                </a:effectLst>
              </a:rPr>
              <a:t>2</a:t>
            </a:r>
            <a:r>
              <a:rPr lang="en-NZ" sz="2800" b="1" baseline="30000" dirty="0">
                <a:solidFill>
                  <a:srgbClr val="C00000"/>
                </a:solidFill>
                <a:effectLst>
                  <a:outerShdw blurRad="38100" dist="38100" dir="2700000" algn="tl">
                    <a:srgbClr val="000000">
                      <a:alpha val="43137"/>
                    </a:srgbClr>
                  </a:outerShdw>
                </a:effectLst>
              </a:rPr>
              <a:t>ND</a:t>
            </a:r>
            <a:r>
              <a:rPr lang="en-NZ" sz="2800" b="1" dirty="0">
                <a:solidFill>
                  <a:srgbClr val="C00000"/>
                </a:solidFill>
                <a:effectLst>
                  <a:outerShdw blurRad="38100" dist="38100" dir="2700000" algn="tl">
                    <a:srgbClr val="000000">
                      <a:alpha val="43137"/>
                    </a:srgbClr>
                  </a:outerShdw>
                </a:effectLst>
              </a:rPr>
              <a:t> DIMENSION…MATTER</a:t>
            </a:r>
          </a:p>
          <a:p>
            <a:r>
              <a:rPr lang="en-NZ" sz="2800" b="1" dirty="0">
                <a:solidFill>
                  <a:srgbClr val="C00000"/>
                </a:solidFill>
                <a:effectLst>
                  <a:outerShdw blurRad="38100" dist="38100" dir="2700000" algn="tl">
                    <a:srgbClr val="000000">
                      <a:alpha val="43137"/>
                    </a:srgbClr>
                  </a:outerShdw>
                </a:effectLst>
              </a:rPr>
              <a:t>3</a:t>
            </a:r>
            <a:r>
              <a:rPr lang="en-NZ" sz="2800" b="1" baseline="30000" dirty="0">
                <a:solidFill>
                  <a:srgbClr val="C00000"/>
                </a:solidFill>
                <a:effectLst>
                  <a:outerShdw blurRad="38100" dist="38100" dir="2700000" algn="tl">
                    <a:srgbClr val="000000">
                      <a:alpha val="43137"/>
                    </a:srgbClr>
                  </a:outerShdw>
                </a:effectLst>
              </a:rPr>
              <a:t>RD</a:t>
            </a:r>
            <a:r>
              <a:rPr lang="en-NZ" sz="2800" b="1" dirty="0">
                <a:solidFill>
                  <a:srgbClr val="C00000"/>
                </a:solidFill>
                <a:effectLst>
                  <a:outerShdw blurRad="38100" dist="38100" dir="2700000" algn="tl">
                    <a:srgbClr val="000000">
                      <a:alpha val="43137"/>
                    </a:srgbClr>
                  </a:outerShdw>
                </a:effectLst>
              </a:rPr>
              <a:t> DIMENSION…TIME</a:t>
            </a:r>
          </a:p>
        </p:txBody>
      </p:sp>
      <p:pic>
        <p:nvPicPr>
          <p:cNvPr id="4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277" y="3094893"/>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rot="16200000">
            <a:off x="-543802" y="5202739"/>
            <a:ext cx="2233304" cy="1077218"/>
          </a:xfrm>
          <a:prstGeom prst="rect">
            <a:avLst/>
          </a:prstGeom>
          <a:noFill/>
        </p:spPr>
        <p:txBody>
          <a:bodyPr wrap="none" rtlCol="0">
            <a:spAutoFit/>
          </a:bodyPr>
          <a:lstStyle/>
          <a:p>
            <a:pPr algn="ctr"/>
            <a:r>
              <a:rPr lang="en-NZ" sz="3200" b="1" dirty="0">
                <a:solidFill>
                  <a:srgbClr val="C00000"/>
                </a:solidFill>
              </a:rPr>
              <a:t>FIFTH </a:t>
            </a:r>
          </a:p>
          <a:p>
            <a:pPr algn="ctr"/>
            <a:r>
              <a:rPr lang="en-NZ" sz="3200" b="1" dirty="0">
                <a:solidFill>
                  <a:srgbClr val="C00000"/>
                </a:solidFill>
              </a:rPr>
              <a:t>DIMENSION</a:t>
            </a:r>
          </a:p>
        </p:txBody>
      </p:sp>
      <p:cxnSp>
        <p:nvCxnSpPr>
          <p:cNvPr id="47" name="Straight Connector 46"/>
          <p:cNvCxnSpPr/>
          <p:nvPr/>
        </p:nvCxnSpPr>
        <p:spPr>
          <a:xfrm>
            <a:off x="1364566" y="5247250"/>
            <a:ext cx="9750216" cy="5351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566" y="6035041"/>
            <a:ext cx="9764285" cy="3938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80197" y="4746134"/>
            <a:ext cx="4464877" cy="461665"/>
          </a:xfrm>
          <a:prstGeom prst="rect">
            <a:avLst/>
          </a:prstGeom>
          <a:noFill/>
        </p:spPr>
        <p:txBody>
          <a:bodyPr wrap="none" rtlCol="0">
            <a:spAutoFit/>
          </a:bodyPr>
          <a:lstStyle/>
          <a:p>
            <a:r>
              <a:rPr lang="en-NZ" sz="2400" b="1" dirty="0">
                <a:solidFill>
                  <a:prstClr val="black"/>
                </a:solidFill>
              </a:rPr>
              <a:t>SOULS OF THE UNJUST IN PRISON</a:t>
            </a:r>
          </a:p>
        </p:txBody>
      </p:sp>
      <p:sp>
        <p:nvSpPr>
          <p:cNvPr id="54" name="TextBox 53"/>
          <p:cNvSpPr txBox="1"/>
          <p:nvPr/>
        </p:nvSpPr>
        <p:spPr>
          <a:xfrm>
            <a:off x="1380197" y="5484612"/>
            <a:ext cx="1354858" cy="461665"/>
          </a:xfrm>
          <a:prstGeom prst="rect">
            <a:avLst/>
          </a:prstGeom>
          <a:noFill/>
        </p:spPr>
        <p:txBody>
          <a:bodyPr wrap="none" rtlCol="0">
            <a:spAutoFit/>
          </a:bodyPr>
          <a:lstStyle/>
          <a:p>
            <a:r>
              <a:rPr lang="en-NZ" sz="2400" b="1" dirty="0">
                <a:solidFill>
                  <a:prstClr val="black"/>
                </a:solidFill>
              </a:rPr>
              <a:t>DEMONS</a:t>
            </a:r>
          </a:p>
        </p:txBody>
      </p:sp>
      <p:sp>
        <p:nvSpPr>
          <p:cNvPr id="55" name="TextBox 54"/>
          <p:cNvSpPr txBox="1"/>
          <p:nvPr/>
        </p:nvSpPr>
        <p:spPr>
          <a:xfrm>
            <a:off x="1380197" y="6265444"/>
            <a:ext cx="3144707" cy="461665"/>
          </a:xfrm>
          <a:prstGeom prst="rect">
            <a:avLst/>
          </a:prstGeom>
          <a:noFill/>
        </p:spPr>
        <p:txBody>
          <a:bodyPr wrap="none" rtlCol="0">
            <a:spAutoFit/>
          </a:bodyPr>
          <a:lstStyle/>
          <a:p>
            <a:r>
              <a:rPr lang="en-NZ" sz="2400" b="1" dirty="0">
                <a:solidFill>
                  <a:prstClr val="black"/>
                </a:solidFill>
              </a:rPr>
              <a:t>SATAN HIMSELF &amp; HELL</a:t>
            </a:r>
          </a:p>
        </p:txBody>
      </p:sp>
      <p:cxnSp>
        <p:nvCxnSpPr>
          <p:cNvPr id="57" name="Straight Connector 56"/>
          <p:cNvCxnSpPr/>
          <p:nvPr/>
        </p:nvCxnSpPr>
        <p:spPr>
          <a:xfrm>
            <a:off x="5008098" y="1322364"/>
            <a:ext cx="143621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08098" y="2715064"/>
            <a:ext cx="146434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4"/>
          <a:stretch>
            <a:fillRect/>
          </a:stretch>
        </p:blipFill>
        <p:spPr>
          <a:xfrm>
            <a:off x="10089186" y="775464"/>
            <a:ext cx="720688" cy="463847"/>
          </a:xfrm>
          <a:prstGeom prst="rect">
            <a:avLst/>
          </a:prstGeom>
        </p:spPr>
      </p:pic>
      <p:pic>
        <p:nvPicPr>
          <p:cNvPr id="65" name="Picture 64"/>
          <p:cNvPicPr>
            <a:picLocks noChangeAspect="1"/>
          </p:cNvPicPr>
          <p:nvPr/>
        </p:nvPicPr>
        <p:blipFill>
          <a:blip r:embed="rId5"/>
          <a:stretch>
            <a:fillRect/>
          </a:stretch>
        </p:blipFill>
        <p:spPr>
          <a:xfrm>
            <a:off x="10112632" y="1892783"/>
            <a:ext cx="609653" cy="603556"/>
          </a:xfrm>
          <a:prstGeom prst="rect">
            <a:avLst/>
          </a:prstGeom>
        </p:spPr>
      </p:pic>
      <p:pic>
        <p:nvPicPr>
          <p:cNvPr id="6146" name="Picture 2" descr="Image result for sacrifice altar bi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8791" y="3628293"/>
            <a:ext cx="532663" cy="66139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821358" y="1387698"/>
            <a:ext cx="4005520" cy="830997"/>
          </a:xfrm>
          <a:prstGeom prst="rect">
            <a:avLst/>
          </a:prstGeom>
          <a:noFill/>
        </p:spPr>
        <p:txBody>
          <a:bodyPr wrap="none" rtlCol="0">
            <a:spAutoFit/>
          </a:bodyPr>
          <a:lstStyle/>
          <a:p>
            <a:pPr algn="ctr"/>
            <a:r>
              <a:rPr lang="en-NZ" sz="2400" b="1" dirty="0">
                <a:solidFill>
                  <a:prstClr val="black"/>
                </a:solidFill>
              </a:rPr>
              <a:t>SAINTS BEYOND THE CURTAIN</a:t>
            </a:r>
          </a:p>
          <a:p>
            <a:pPr algn="ctr"/>
            <a:r>
              <a:rPr lang="en-NZ" sz="2400" b="1" dirty="0">
                <a:solidFill>
                  <a:prstClr val="black"/>
                </a:solidFill>
              </a:rPr>
              <a:t>IN THEOPHANIES.</a:t>
            </a:r>
          </a:p>
        </p:txBody>
      </p:sp>
      <p:sp>
        <p:nvSpPr>
          <p:cNvPr id="68" name="TextBox 67"/>
          <p:cNvSpPr txBox="1"/>
          <p:nvPr/>
        </p:nvSpPr>
        <p:spPr>
          <a:xfrm>
            <a:off x="221304" y="800046"/>
            <a:ext cx="2694969" cy="369332"/>
          </a:xfrm>
          <a:prstGeom prst="rect">
            <a:avLst/>
          </a:prstGeom>
          <a:noFill/>
        </p:spPr>
        <p:txBody>
          <a:bodyPr wrap="none" rtlCol="0">
            <a:spAutoFit/>
          </a:bodyPr>
          <a:lstStyle/>
          <a:p>
            <a:r>
              <a:rPr lang="en-NZ" b="1" dirty="0">
                <a:solidFill>
                  <a:prstClr val="black"/>
                </a:solidFill>
              </a:rPr>
              <a:t>THOUGHT (GENE OF GOD)</a:t>
            </a:r>
          </a:p>
        </p:txBody>
      </p:sp>
      <p:sp>
        <p:nvSpPr>
          <p:cNvPr id="69" name="TextBox 68"/>
          <p:cNvSpPr txBox="1"/>
          <p:nvPr/>
        </p:nvSpPr>
        <p:spPr>
          <a:xfrm>
            <a:off x="388625" y="2250706"/>
            <a:ext cx="2224904" cy="369332"/>
          </a:xfrm>
          <a:prstGeom prst="rect">
            <a:avLst/>
          </a:prstGeom>
          <a:noFill/>
        </p:spPr>
        <p:txBody>
          <a:bodyPr wrap="none" rtlCol="0">
            <a:spAutoFit/>
          </a:bodyPr>
          <a:lstStyle/>
          <a:p>
            <a:r>
              <a:rPr lang="en-NZ" b="1" dirty="0">
                <a:solidFill>
                  <a:prstClr val="black"/>
                </a:solidFill>
              </a:rPr>
              <a:t>WORD (THEOPHANY)</a:t>
            </a:r>
          </a:p>
        </p:txBody>
      </p:sp>
      <p:sp>
        <p:nvSpPr>
          <p:cNvPr id="70" name="TextBox 69"/>
          <p:cNvSpPr txBox="1"/>
          <p:nvPr/>
        </p:nvSpPr>
        <p:spPr>
          <a:xfrm>
            <a:off x="426007" y="4055833"/>
            <a:ext cx="748282" cy="369332"/>
          </a:xfrm>
          <a:prstGeom prst="rect">
            <a:avLst/>
          </a:prstGeom>
          <a:noFill/>
        </p:spPr>
        <p:txBody>
          <a:bodyPr wrap="none" rtlCol="0">
            <a:spAutoFit/>
          </a:bodyPr>
          <a:lstStyle/>
          <a:p>
            <a:r>
              <a:rPr lang="en-NZ" b="1" dirty="0">
                <a:solidFill>
                  <a:prstClr val="black"/>
                </a:solidFill>
              </a:rPr>
              <a:t>FLESH</a:t>
            </a:r>
          </a:p>
        </p:txBody>
      </p:sp>
      <p:sp>
        <p:nvSpPr>
          <p:cNvPr id="71" name="AutoShape 4" descr="Image result for table of shewbread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pic>
        <p:nvPicPr>
          <p:cNvPr id="72" name="Picture 71"/>
          <p:cNvPicPr>
            <a:picLocks noChangeAspect="1"/>
          </p:cNvPicPr>
          <p:nvPr/>
        </p:nvPicPr>
        <p:blipFill>
          <a:blip r:embed="rId7"/>
          <a:stretch>
            <a:fillRect/>
          </a:stretch>
        </p:blipFill>
        <p:spPr>
          <a:xfrm>
            <a:off x="8228585" y="1984114"/>
            <a:ext cx="932577" cy="521017"/>
          </a:xfrm>
          <a:prstGeom prst="rect">
            <a:avLst/>
          </a:prstGeom>
        </p:spPr>
      </p:pic>
      <p:sp>
        <p:nvSpPr>
          <p:cNvPr id="73" name="Rectangle 72"/>
          <p:cNvSpPr/>
          <p:nvPr/>
        </p:nvSpPr>
        <p:spPr>
          <a:xfrm>
            <a:off x="9026771" y="4478847"/>
            <a:ext cx="2116147" cy="82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prstClr val="white"/>
                </a:solidFill>
                <a:effectLst>
                  <a:outerShdw blurRad="38100" dist="38100" dir="2700000" algn="tl">
                    <a:srgbClr val="000000">
                      <a:alpha val="43137"/>
                    </a:srgbClr>
                  </a:outerShdw>
                </a:effectLst>
              </a:rPr>
              <a:t>PARADISE </a:t>
            </a:r>
          </a:p>
          <a:p>
            <a:pPr algn="ctr"/>
            <a:r>
              <a:rPr lang="en-NZ" b="1" dirty="0">
                <a:solidFill>
                  <a:prstClr val="white"/>
                </a:solidFill>
                <a:effectLst>
                  <a:outerShdw blurRad="38100" dist="38100" dir="2700000" algn="tl">
                    <a:srgbClr val="000000">
                      <a:alpha val="43137"/>
                    </a:srgbClr>
                  </a:outerShdw>
                </a:effectLst>
              </a:rPr>
              <a:t>BEFORE CALVARY.</a:t>
            </a:r>
          </a:p>
        </p:txBody>
      </p:sp>
      <p:pic>
        <p:nvPicPr>
          <p:cNvPr id="78" name="Picture 77"/>
          <p:cNvPicPr>
            <a:picLocks noChangeAspect="1"/>
          </p:cNvPicPr>
          <p:nvPr/>
        </p:nvPicPr>
        <p:blipFill>
          <a:blip r:embed="rId8"/>
          <a:stretch>
            <a:fillRect/>
          </a:stretch>
        </p:blipFill>
        <p:spPr>
          <a:xfrm>
            <a:off x="10239828" y="3033953"/>
            <a:ext cx="427385" cy="389775"/>
          </a:xfrm>
          <a:prstGeom prst="rect">
            <a:avLst/>
          </a:prstGeom>
        </p:spPr>
      </p:pic>
      <p:pic>
        <p:nvPicPr>
          <p:cNvPr id="79" name="Picture 78"/>
          <p:cNvPicPr>
            <a:picLocks noChangeAspect="1"/>
          </p:cNvPicPr>
          <p:nvPr/>
        </p:nvPicPr>
        <p:blipFill>
          <a:blip r:embed="rId9"/>
          <a:stretch>
            <a:fillRect/>
          </a:stretch>
        </p:blipFill>
        <p:spPr>
          <a:xfrm>
            <a:off x="9026772" y="3637951"/>
            <a:ext cx="1167648" cy="656070"/>
          </a:xfrm>
          <a:prstGeom prst="rect">
            <a:avLst/>
          </a:prstGeom>
        </p:spPr>
      </p:pic>
      <p:sp>
        <p:nvSpPr>
          <p:cNvPr id="80" name="TextBox 79"/>
          <p:cNvSpPr txBox="1"/>
          <p:nvPr/>
        </p:nvSpPr>
        <p:spPr>
          <a:xfrm>
            <a:off x="7710318" y="6288405"/>
            <a:ext cx="702244" cy="369332"/>
          </a:xfrm>
          <a:prstGeom prst="rect">
            <a:avLst/>
          </a:prstGeom>
          <a:noFill/>
        </p:spPr>
        <p:txBody>
          <a:bodyPr wrap="none" rtlCol="0">
            <a:spAutoFit/>
          </a:bodyPr>
          <a:lstStyle/>
          <a:p>
            <a:r>
              <a:rPr lang="en-NZ" b="1" dirty="0">
                <a:solidFill>
                  <a:prstClr val="black"/>
                </a:solidFill>
              </a:rPr>
              <a:t>KEYS </a:t>
            </a:r>
          </a:p>
        </p:txBody>
      </p:sp>
      <p:sp>
        <p:nvSpPr>
          <p:cNvPr id="81" name="TextBox 80"/>
          <p:cNvSpPr txBox="1"/>
          <p:nvPr/>
        </p:nvSpPr>
        <p:spPr>
          <a:xfrm>
            <a:off x="9153829" y="6011406"/>
            <a:ext cx="838050" cy="923330"/>
          </a:xfrm>
          <a:prstGeom prst="rect">
            <a:avLst/>
          </a:prstGeom>
          <a:noFill/>
        </p:spPr>
        <p:txBody>
          <a:bodyPr wrap="none" rtlCol="0">
            <a:spAutoFit/>
          </a:bodyPr>
          <a:lstStyle/>
          <a:p>
            <a:r>
              <a:rPr lang="en-NZ" b="1" dirty="0">
                <a:solidFill>
                  <a:prstClr val="black"/>
                </a:solidFill>
              </a:rPr>
              <a:t>HELL</a:t>
            </a:r>
          </a:p>
          <a:p>
            <a:r>
              <a:rPr lang="en-NZ" b="1" dirty="0">
                <a:solidFill>
                  <a:prstClr val="black"/>
                </a:solidFill>
              </a:rPr>
              <a:t>DEATH</a:t>
            </a:r>
          </a:p>
          <a:p>
            <a:r>
              <a:rPr lang="en-NZ" b="1" dirty="0">
                <a:solidFill>
                  <a:prstClr val="black"/>
                </a:solidFill>
              </a:rPr>
              <a:t>GRAVE</a:t>
            </a:r>
          </a:p>
        </p:txBody>
      </p:sp>
      <p:cxnSp>
        <p:nvCxnSpPr>
          <p:cNvPr id="83" name="Straight Arrow Connector 82"/>
          <p:cNvCxnSpPr>
            <a:endCxn id="81" idx="1"/>
          </p:cNvCxnSpPr>
          <p:nvPr/>
        </p:nvCxnSpPr>
        <p:spPr>
          <a:xfrm flipV="1">
            <a:off x="8227217" y="6473071"/>
            <a:ext cx="926612" cy="533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228585" y="6214346"/>
            <a:ext cx="923876" cy="258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8258965" y="6560076"/>
            <a:ext cx="902197" cy="150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Image result for specks of light in darkness  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2709048"/>
            <a:ext cx="11142918" cy="1765897"/>
          </a:xfrm>
          <a:prstGeom prst="rect">
            <a:avLst/>
          </a:prstGeom>
          <a:solidFill>
            <a:srgbClr val="FFC000"/>
          </a:solidFill>
        </p:spPr>
      </p:pic>
      <p:sp>
        <p:nvSpPr>
          <p:cNvPr id="4" name="Down Arrow 3"/>
          <p:cNvSpPr/>
          <p:nvPr/>
        </p:nvSpPr>
        <p:spPr>
          <a:xfrm>
            <a:off x="3139728" y="1983724"/>
            <a:ext cx="363626" cy="14626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Down Arrow 5"/>
          <p:cNvSpPr/>
          <p:nvPr/>
        </p:nvSpPr>
        <p:spPr>
          <a:xfrm flipV="1">
            <a:off x="7429548" y="3948144"/>
            <a:ext cx="357525" cy="1486429"/>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extBox 6"/>
          <p:cNvSpPr txBox="1"/>
          <p:nvPr/>
        </p:nvSpPr>
        <p:spPr>
          <a:xfrm>
            <a:off x="1876584" y="3319655"/>
            <a:ext cx="2863584" cy="646331"/>
          </a:xfrm>
          <a:prstGeom prst="rect">
            <a:avLst/>
          </a:prstGeom>
          <a:noFill/>
        </p:spPr>
        <p:txBody>
          <a:bodyPr wrap="square" rtlCol="0">
            <a:spAutoFit/>
          </a:bodyPr>
          <a:lstStyle/>
          <a:p>
            <a:pPr algn="ctr"/>
            <a:r>
              <a:rPr lang="en-NZ" dirty="0" smtClean="0">
                <a:solidFill>
                  <a:prstClr val="white"/>
                </a:solidFill>
              </a:rPr>
              <a:t>Spots of light is the elect</a:t>
            </a:r>
          </a:p>
          <a:p>
            <a:pPr algn="ctr"/>
            <a:r>
              <a:rPr lang="en-NZ" dirty="0">
                <a:solidFill>
                  <a:prstClr val="white"/>
                </a:solidFill>
              </a:rPr>
              <a:t>i</a:t>
            </a:r>
            <a:r>
              <a:rPr lang="en-NZ" dirty="0" smtClean="0">
                <a:solidFill>
                  <a:prstClr val="white"/>
                </a:solidFill>
              </a:rPr>
              <a:t>n the darkness of humanity.</a:t>
            </a:r>
            <a:endParaRPr lang="en-NZ" dirty="0">
              <a:solidFill>
                <a:prstClr val="white"/>
              </a:solidFill>
            </a:endParaRPr>
          </a:p>
        </p:txBody>
      </p:sp>
      <p:sp>
        <p:nvSpPr>
          <p:cNvPr id="9" name="TextBox 8"/>
          <p:cNvSpPr txBox="1"/>
          <p:nvPr/>
        </p:nvSpPr>
        <p:spPr>
          <a:xfrm flipH="1">
            <a:off x="5489782" y="3354512"/>
            <a:ext cx="4008123" cy="646331"/>
          </a:xfrm>
          <a:prstGeom prst="rect">
            <a:avLst/>
          </a:prstGeom>
          <a:noFill/>
        </p:spPr>
        <p:txBody>
          <a:bodyPr wrap="square" rtlCol="0">
            <a:spAutoFit/>
          </a:bodyPr>
          <a:lstStyle/>
          <a:p>
            <a:pPr algn="ctr"/>
            <a:r>
              <a:rPr lang="en-NZ" dirty="0" smtClean="0">
                <a:solidFill>
                  <a:prstClr val="white"/>
                </a:solidFill>
              </a:rPr>
              <a:t>Darkness shall cover the earth </a:t>
            </a:r>
          </a:p>
          <a:p>
            <a:pPr algn="ctr"/>
            <a:r>
              <a:rPr lang="en-NZ" dirty="0" smtClean="0">
                <a:solidFill>
                  <a:prstClr val="white"/>
                </a:solidFill>
              </a:rPr>
              <a:t>and gross darkness the people </a:t>
            </a:r>
            <a:endParaRPr lang="en-NZ" dirty="0">
              <a:solidFill>
                <a:prstClr val="white"/>
              </a:solidFill>
            </a:endParaRPr>
          </a:p>
        </p:txBody>
      </p:sp>
      <p:pic>
        <p:nvPicPr>
          <p:cNvPr id="77" name="Picture 76"/>
          <p:cNvPicPr>
            <a:picLocks noChangeAspect="1"/>
          </p:cNvPicPr>
          <p:nvPr/>
        </p:nvPicPr>
        <p:blipFill>
          <a:blip r:embed="rId11"/>
          <a:stretch>
            <a:fillRect/>
          </a:stretch>
        </p:blipFill>
        <p:spPr>
          <a:xfrm>
            <a:off x="9161162" y="1900920"/>
            <a:ext cx="778328" cy="559555"/>
          </a:xfrm>
          <a:prstGeom prst="rect">
            <a:avLst/>
          </a:prstGeom>
        </p:spPr>
      </p:pic>
      <p:pic>
        <p:nvPicPr>
          <p:cNvPr id="4100" name="Picture 4" descr="Image result for white cross in darkness  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70555" y="3097553"/>
            <a:ext cx="1472363" cy="110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2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2895601"/>
            <a:ext cx="1066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572001"/>
            <a:ext cx="762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743201"/>
            <a:ext cx="60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33400"/>
            <a:ext cx="1143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8423" y="3283634"/>
            <a:ext cx="83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9120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Line 9"/>
          <p:cNvSpPr>
            <a:spLocks noChangeShapeType="1"/>
          </p:cNvSpPr>
          <p:nvPr/>
        </p:nvSpPr>
        <p:spPr bwMode="auto">
          <a:xfrm>
            <a:off x="6553200" y="0"/>
            <a:ext cx="0" cy="6858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82" name="Line 10"/>
          <p:cNvSpPr>
            <a:spLocks noChangeShapeType="1"/>
          </p:cNvSpPr>
          <p:nvPr/>
        </p:nvSpPr>
        <p:spPr bwMode="auto">
          <a:xfrm>
            <a:off x="6553200" y="2133600"/>
            <a:ext cx="144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83" name="Line 11"/>
          <p:cNvSpPr>
            <a:spLocks noChangeShapeType="1"/>
          </p:cNvSpPr>
          <p:nvPr/>
        </p:nvSpPr>
        <p:spPr bwMode="auto">
          <a:xfrm flipH="1">
            <a:off x="9296400" y="21336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84" name="Line 12"/>
          <p:cNvSpPr>
            <a:spLocks noChangeShapeType="1"/>
          </p:cNvSpPr>
          <p:nvPr/>
        </p:nvSpPr>
        <p:spPr bwMode="auto">
          <a:xfrm>
            <a:off x="6553200" y="4191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85" name="Line 13"/>
          <p:cNvSpPr>
            <a:spLocks noChangeShapeType="1"/>
          </p:cNvSpPr>
          <p:nvPr/>
        </p:nvSpPr>
        <p:spPr bwMode="auto">
          <a:xfrm flipH="1">
            <a:off x="9372600" y="4191000"/>
            <a:ext cx="1295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89" name="Line 17"/>
          <p:cNvSpPr>
            <a:spLocks noChangeShapeType="1"/>
          </p:cNvSpPr>
          <p:nvPr/>
        </p:nvSpPr>
        <p:spPr bwMode="auto">
          <a:xfrm>
            <a:off x="8001000" y="2133600"/>
            <a:ext cx="12954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90" name="Line 18"/>
          <p:cNvSpPr>
            <a:spLocks noChangeShapeType="1"/>
          </p:cNvSpPr>
          <p:nvPr/>
        </p:nvSpPr>
        <p:spPr bwMode="auto">
          <a:xfrm>
            <a:off x="7924800" y="4191000"/>
            <a:ext cx="14478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91" name="Text Box 19"/>
          <p:cNvSpPr txBox="1">
            <a:spLocks noChangeArrowheads="1"/>
          </p:cNvSpPr>
          <p:nvPr/>
        </p:nvSpPr>
        <p:spPr bwMode="auto">
          <a:xfrm>
            <a:off x="1" y="6350"/>
            <a:ext cx="655319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OF HOLIES</a:t>
            </a:r>
          </a:p>
          <a:p>
            <a:pPr fontAlgn="base">
              <a:spcBef>
                <a:spcPct val="0"/>
              </a:spcBef>
              <a:spcAft>
                <a:spcPct val="0"/>
              </a:spcAft>
            </a:pPr>
            <a:r>
              <a:rPr lang="en-US" altLang="en-US" sz="2800" b="1" dirty="0">
                <a:solidFill>
                  <a:srgbClr val="000000"/>
                </a:solidFill>
                <a:latin typeface="Calibri" panose="020F0502020204030204" pitchFamily="34" charset="0"/>
                <a:cs typeface="Calibri" panose="020F0502020204030204" pitchFamily="34" charset="0"/>
              </a:rPr>
              <a:t>…THE ARK</a:t>
            </a:r>
          </a:p>
          <a:p>
            <a:pPr fontAlgn="base">
              <a:spcBef>
                <a:spcPct val="0"/>
              </a:spcBef>
              <a:spcAft>
                <a:spcPct val="0"/>
              </a:spcAft>
            </a:pPr>
            <a:r>
              <a:rPr lang="en-US" altLang="en-US" sz="2800" b="1" dirty="0">
                <a:solidFill>
                  <a:srgbClr val="000000"/>
                </a:solidFill>
                <a:latin typeface="Calibri" panose="020F0502020204030204" pitchFamily="34" charset="0"/>
                <a:cs typeface="Calibri" panose="020F0502020204030204" pitchFamily="34" charset="0"/>
              </a:rPr>
              <a:t>…AND ITS MERCY SEAT</a:t>
            </a:r>
          </a:p>
          <a:p>
            <a:pPr fontAlgn="base">
              <a:spcBef>
                <a:spcPct val="0"/>
              </a:spcBef>
              <a:spcAft>
                <a:spcPct val="0"/>
              </a:spcAft>
            </a:pPr>
            <a:r>
              <a:rPr lang="en-US" altLang="en-US" sz="2800" b="1" dirty="0">
                <a:solidFill>
                  <a:srgbClr val="000000"/>
                </a:solidFill>
                <a:latin typeface="Calibri" panose="020F0502020204030204" pitchFamily="34" charset="0"/>
                <a:cs typeface="Calibri" panose="020F0502020204030204" pitchFamily="34" charset="0"/>
              </a:rPr>
              <a:t>…</a:t>
            </a:r>
            <a:r>
              <a:rPr lang="en-US" altLang="en-US" sz="2800" b="1" u="sng" dirty="0">
                <a:solidFill>
                  <a:srgbClr val="000000"/>
                </a:solidFill>
                <a:latin typeface="Calibri" panose="020F0502020204030204" pitchFamily="34" charset="0"/>
                <a:cs typeface="Calibri" panose="020F0502020204030204" pitchFamily="34" charset="0"/>
              </a:rPr>
              <a:t>WOOD OVERLAID</a:t>
            </a:r>
            <a:r>
              <a:rPr lang="en-US" altLang="en-US" sz="2800" b="1" dirty="0">
                <a:solidFill>
                  <a:srgbClr val="000000"/>
                </a:solidFill>
                <a:latin typeface="Calibri" panose="020F0502020204030204" pitchFamily="34" charset="0"/>
                <a:cs typeface="Calibri" panose="020F0502020204030204" pitchFamily="34" charset="0"/>
              </a:rPr>
              <a:t> WITH </a:t>
            </a:r>
            <a:r>
              <a:rPr lang="en-US" altLang="en-US" sz="2800" b="1" u="sng" dirty="0">
                <a:solidFill>
                  <a:srgbClr val="000000"/>
                </a:solidFill>
                <a:latin typeface="Calibri" panose="020F0502020204030204" pitchFamily="34" charset="0"/>
                <a:cs typeface="Calibri" panose="020F0502020204030204" pitchFamily="34" charset="0"/>
              </a:rPr>
              <a:t>GOLD</a:t>
            </a:r>
            <a:endParaRPr lang="en-AU" altLang="en-US" sz="2800" b="1" u="sng" dirty="0">
              <a:solidFill>
                <a:srgbClr val="000000"/>
              </a:solidFill>
              <a:latin typeface="Calibri" panose="020F0502020204030204" pitchFamily="34" charset="0"/>
              <a:cs typeface="Calibri" panose="020F0502020204030204" pitchFamily="34" charset="0"/>
            </a:endParaRPr>
          </a:p>
        </p:txBody>
      </p:sp>
      <p:sp>
        <p:nvSpPr>
          <p:cNvPr id="3092" name="Text Box 20"/>
          <p:cNvSpPr txBox="1">
            <a:spLocks noChangeArrowheads="1"/>
          </p:cNvSpPr>
          <p:nvPr/>
        </p:nvSpPr>
        <p:spPr bwMode="auto">
          <a:xfrm>
            <a:off x="945" y="2316540"/>
            <a:ext cx="65363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2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PLACE</a:t>
            </a:r>
          </a:p>
          <a:p>
            <a:pPr fontAlgn="base">
              <a:spcBef>
                <a:spcPct val="0"/>
              </a:spcBef>
              <a:spcAft>
                <a:spcPct val="0"/>
              </a:spcAft>
            </a:pPr>
            <a:r>
              <a:rPr lang="en-US" altLang="en-US" sz="3200" b="1" dirty="0">
                <a:solidFill>
                  <a:srgbClr val="000000"/>
                </a:solidFill>
                <a:latin typeface="Calibri" panose="020F0502020204030204" pitchFamily="34" charset="0"/>
                <a:cs typeface="Calibri" panose="020F0502020204030204" pitchFamily="34" charset="0"/>
              </a:rPr>
              <a:t>…7 GOLDEN CANDLESTICKS</a:t>
            </a:r>
          </a:p>
          <a:p>
            <a:pPr fontAlgn="base">
              <a:spcBef>
                <a:spcPct val="0"/>
              </a:spcBef>
              <a:spcAft>
                <a:spcPct val="0"/>
              </a:spcAft>
            </a:pPr>
            <a:r>
              <a:rPr lang="en-US" altLang="en-US" sz="3200" b="1" dirty="0">
                <a:solidFill>
                  <a:srgbClr val="000000"/>
                </a:solidFill>
                <a:latin typeface="Calibri" panose="020F0502020204030204" pitchFamily="34" charset="0"/>
                <a:cs typeface="Calibri" panose="020F0502020204030204" pitchFamily="34" charset="0"/>
              </a:rPr>
              <a:t>…</a:t>
            </a:r>
            <a:r>
              <a:rPr lang="en-US" altLang="en-US" sz="3200" b="1" u="sng" dirty="0">
                <a:solidFill>
                  <a:srgbClr val="000000"/>
                </a:solidFill>
                <a:latin typeface="Calibri" panose="020F0502020204030204" pitchFamily="34" charset="0"/>
                <a:cs typeface="Calibri" panose="020F0502020204030204" pitchFamily="34" charset="0"/>
              </a:rPr>
              <a:t>GOLDEN</a:t>
            </a:r>
            <a:r>
              <a:rPr lang="en-US" altLang="en-US" sz="3200" b="1" dirty="0">
                <a:solidFill>
                  <a:srgbClr val="000000"/>
                </a:solidFill>
                <a:latin typeface="Calibri" panose="020F0502020204030204" pitchFamily="34" charset="0"/>
                <a:cs typeface="Calibri" panose="020F0502020204030204" pitchFamily="34" charset="0"/>
              </a:rPr>
              <a:t> ALTAR OF INCENSE.</a:t>
            </a:r>
          </a:p>
          <a:p>
            <a:pPr fontAlgn="base">
              <a:spcBef>
                <a:spcPct val="0"/>
              </a:spcBef>
              <a:spcAft>
                <a:spcPct val="0"/>
              </a:spcAft>
            </a:pPr>
            <a:r>
              <a:rPr lang="en-US" altLang="en-US" sz="3200" b="1" dirty="0">
                <a:solidFill>
                  <a:srgbClr val="000000"/>
                </a:solidFill>
                <a:latin typeface="Calibri" panose="020F0502020204030204" pitchFamily="34" charset="0"/>
                <a:cs typeface="Calibri" panose="020F0502020204030204" pitchFamily="34" charset="0"/>
              </a:rPr>
              <a:t>…TABLE OF SHEWBREAD</a:t>
            </a:r>
            <a:r>
              <a:rPr lang="en-US" altLang="en-US" sz="3200" b="1" dirty="0">
                <a:solidFill>
                  <a:srgbClr val="000000"/>
                </a:solidFill>
                <a:latin typeface="Calibri" panose="020F0502020204030204" pitchFamily="34" charset="0"/>
              </a:rPr>
              <a:t>.</a:t>
            </a:r>
            <a:endParaRPr lang="en-AU" altLang="en-US" sz="3200" b="1" dirty="0">
              <a:solidFill>
                <a:srgbClr val="000000"/>
              </a:solidFill>
              <a:latin typeface="Calibri" panose="020F0502020204030204" pitchFamily="34" charset="0"/>
            </a:endParaRPr>
          </a:p>
        </p:txBody>
      </p:sp>
      <p:sp>
        <p:nvSpPr>
          <p:cNvPr id="3093" name="Text Box 21"/>
          <p:cNvSpPr txBox="1">
            <a:spLocks noChangeArrowheads="1"/>
          </p:cNvSpPr>
          <p:nvPr/>
        </p:nvSpPr>
        <p:spPr bwMode="auto">
          <a:xfrm>
            <a:off x="21973" y="4581939"/>
            <a:ext cx="6455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2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OUTER COURT</a:t>
            </a:r>
          </a:p>
          <a:p>
            <a:pPr fontAlgn="base">
              <a:spcBef>
                <a:spcPct val="0"/>
              </a:spcBef>
              <a:spcAft>
                <a:spcPct val="0"/>
              </a:spcAft>
            </a:pPr>
            <a:r>
              <a:rPr lang="en-US" altLang="en-US" sz="3200" b="1" dirty="0">
                <a:solidFill>
                  <a:srgbClr val="000000"/>
                </a:solidFill>
                <a:latin typeface="Calibri" panose="020F0502020204030204" pitchFamily="34" charset="0"/>
                <a:cs typeface="Calibri" panose="020F0502020204030204" pitchFamily="34" charset="0"/>
              </a:rPr>
              <a:t>…SEA OF GLASS OR BRONZE LAVER …</a:t>
            </a:r>
            <a:r>
              <a:rPr lang="en-US" altLang="en-US" sz="3200" b="1" u="sng" dirty="0">
                <a:solidFill>
                  <a:srgbClr val="000000"/>
                </a:solidFill>
                <a:latin typeface="Calibri" panose="020F0502020204030204" pitchFamily="34" charset="0"/>
                <a:cs typeface="Calibri" panose="020F0502020204030204" pitchFamily="34" charset="0"/>
              </a:rPr>
              <a:t>BRAZEN</a:t>
            </a:r>
            <a:r>
              <a:rPr lang="en-US" altLang="en-US" sz="3200" b="1" dirty="0">
                <a:solidFill>
                  <a:srgbClr val="000000"/>
                </a:solidFill>
                <a:latin typeface="Calibri" panose="020F0502020204030204" pitchFamily="34" charset="0"/>
                <a:cs typeface="Calibri" panose="020F0502020204030204" pitchFamily="34" charset="0"/>
              </a:rPr>
              <a:t> ALTAR (sacrifice)</a:t>
            </a:r>
            <a:endParaRPr lang="en-AU" altLang="en-US" sz="3200" b="1" dirty="0">
              <a:solidFill>
                <a:srgbClr val="000000"/>
              </a:solidFill>
              <a:latin typeface="Calibri" panose="020F0502020204030204" pitchFamily="34" charset="0"/>
              <a:cs typeface="Calibri" panose="020F0502020204030204" pitchFamily="34" charset="0"/>
            </a:endParaRPr>
          </a:p>
        </p:txBody>
      </p:sp>
      <p:sp>
        <p:nvSpPr>
          <p:cNvPr id="3096" name="Line 24"/>
          <p:cNvSpPr>
            <a:spLocks noChangeShapeType="1"/>
          </p:cNvSpPr>
          <p:nvPr/>
        </p:nvSpPr>
        <p:spPr bwMode="auto">
          <a:xfrm flipV="1">
            <a:off x="6009861" y="4952999"/>
            <a:ext cx="2295939" cy="33824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97" name="Line 25"/>
          <p:cNvSpPr>
            <a:spLocks noChangeShapeType="1"/>
          </p:cNvSpPr>
          <p:nvPr/>
        </p:nvSpPr>
        <p:spPr bwMode="auto">
          <a:xfrm>
            <a:off x="4731026" y="5948302"/>
            <a:ext cx="3269974" cy="1476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98" name="Line 26"/>
          <p:cNvSpPr>
            <a:spLocks noChangeShapeType="1"/>
          </p:cNvSpPr>
          <p:nvPr/>
        </p:nvSpPr>
        <p:spPr bwMode="auto">
          <a:xfrm flipV="1">
            <a:off x="4393096" y="3886199"/>
            <a:ext cx="5360504" cy="263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099" name="Line 27"/>
          <p:cNvSpPr>
            <a:spLocks noChangeShapeType="1"/>
          </p:cNvSpPr>
          <p:nvPr/>
        </p:nvSpPr>
        <p:spPr bwMode="auto">
          <a:xfrm flipV="1">
            <a:off x="9753600" y="3505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102" name="Line 30"/>
          <p:cNvSpPr>
            <a:spLocks noChangeShapeType="1"/>
          </p:cNvSpPr>
          <p:nvPr/>
        </p:nvSpPr>
        <p:spPr bwMode="auto">
          <a:xfrm flipV="1">
            <a:off x="4784724" y="2895280"/>
            <a:ext cx="2225676" cy="18764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103" name="Line 31"/>
          <p:cNvSpPr>
            <a:spLocks noChangeShapeType="1"/>
          </p:cNvSpPr>
          <p:nvPr/>
        </p:nvSpPr>
        <p:spPr bwMode="auto">
          <a:xfrm flipV="1">
            <a:off x="3571462" y="949326"/>
            <a:ext cx="4581938" cy="114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104" name="Text Box 32"/>
          <p:cNvSpPr txBox="1">
            <a:spLocks noChangeArrowheads="1"/>
          </p:cNvSpPr>
          <p:nvPr/>
        </p:nvSpPr>
        <p:spPr bwMode="auto">
          <a:xfrm>
            <a:off x="8747126" y="61722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400" dirty="0">
              <a:solidFill>
                <a:srgbClr val="000000"/>
              </a:solidFill>
              <a:latin typeface="Calibri" panose="020F0502020204030204" pitchFamily="34" charset="0"/>
            </a:endParaRPr>
          </a:p>
        </p:txBody>
      </p:sp>
      <p:sp>
        <p:nvSpPr>
          <p:cNvPr id="3105" name="Text Box 33"/>
          <p:cNvSpPr txBox="1">
            <a:spLocks noChangeArrowheads="1"/>
          </p:cNvSpPr>
          <p:nvPr/>
        </p:nvSpPr>
        <p:spPr bwMode="auto">
          <a:xfrm>
            <a:off x="8564286" y="641032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1</a:t>
            </a:r>
            <a:endParaRPr lang="en-AU" altLang="en-US" sz="2400" b="1" dirty="0">
              <a:solidFill>
                <a:srgbClr val="000000"/>
              </a:solidFill>
              <a:latin typeface="Calibri" panose="020F0502020204030204" pitchFamily="34" charset="0"/>
            </a:endParaRPr>
          </a:p>
        </p:txBody>
      </p:sp>
      <p:sp>
        <p:nvSpPr>
          <p:cNvPr id="3106" name="Text Box 34"/>
          <p:cNvSpPr txBox="1">
            <a:spLocks noChangeArrowheads="1"/>
          </p:cNvSpPr>
          <p:nvPr/>
        </p:nvSpPr>
        <p:spPr bwMode="auto">
          <a:xfrm>
            <a:off x="8570913" y="5140324"/>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2</a:t>
            </a:r>
            <a:endParaRPr lang="en-AU" altLang="en-US" sz="2400" b="1" dirty="0">
              <a:solidFill>
                <a:srgbClr val="000000"/>
              </a:solidFill>
              <a:latin typeface="Calibri" panose="020F0502020204030204" pitchFamily="34" charset="0"/>
            </a:endParaRPr>
          </a:p>
        </p:txBody>
      </p:sp>
      <p:sp>
        <p:nvSpPr>
          <p:cNvPr id="3107" name="Text Box 35"/>
          <p:cNvSpPr txBox="1">
            <a:spLocks noChangeArrowheads="1"/>
          </p:cNvSpPr>
          <p:nvPr/>
        </p:nvSpPr>
        <p:spPr bwMode="auto">
          <a:xfrm>
            <a:off x="7146925" y="231654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3</a:t>
            </a:r>
            <a:endParaRPr lang="en-AU" altLang="en-US" sz="2400" b="1" dirty="0">
              <a:solidFill>
                <a:srgbClr val="000000"/>
              </a:solidFill>
              <a:latin typeface="Calibri" panose="020F0502020204030204" pitchFamily="34" charset="0"/>
            </a:endParaRPr>
          </a:p>
        </p:txBody>
      </p:sp>
      <p:sp>
        <p:nvSpPr>
          <p:cNvPr id="3108" name="Text Box 36"/>
          <p:cNvSpPr txBox="1">
            <a:spLocks noChangeArrowheads="1"/>
          </p:cNvSpPr>
          <p:nvPr/>
        </p:nvSpPr>
        <p:spPr bwMode="auto">
          <a:xfrm>
            <a:off x="8585200" y="293052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4</a:t>
            </a:r>
            <a:endParaRPr lang="en-AU" altLang="en-US" sz="2400" b="1" dirty="0">
              <a:solidFill>
                <a:srgbClr val="000000"/>
              </a:solidFill>
              <a:latin typeface="Calibri" panose="020F0502020204030204" pitchFamily="34" charset="0"/>
            </a:endParaRPr>
          </a:p>
        </p:txBody>
      </p:sp>
      <p:sp>
        <p:nvSpPr>
          <p:cNvPr id="3109" name="Text Box 37"/>
          <p:cNvSpPr txBox="1">
            <a:spLocks noChangeArrowheads="1"/>
          </p:cNvSpPr>
          <p:nvPr/>
        </p:nvSpPr>
        <p:spPr bwMode="auto">
          <a:xfrm>
            <a:off x="9813925" y="24796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5</a:t>
            </a:r>
            <a:endParaRPr lang="en-AU" altLang="en-US" sz="2400" b="1" dirty="0">
              <a:solidFill>
                <a:srgbClr val="000000"/>
              </a:solidFill>
              <a:latin typeface="Calibri" panose="020F0502020204030204" pitchFamily="34" charset="0"/>
            </a:endParaRPr>
          </a:p>
        </p:txBody>
      </p:sp>
      <p:sp>
        <p:nvSpPr>
          <p:cNvPr id="3110" name="Text Box 38"/>
          <p:cNvSpPr txBox="1">
            <a:spLocks noChangeArrowheads="1"/>
          </p:cNvSpPr>
          <p:nvPr/>
        </p:nvSpPr>
        <p:spPr bwMode="auto">
          <a:xfrm>
            <a:off x="8366125" y="11842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6</a:t>
            </a:r>
            <a:endParaRPr lang="en-AU" altLang="en-US" sz="2400" b="1" dirty="0">
              <a:solidFill>
                <a:srgbClr val="000000"/>
              </a:solidFill>
              <a:latin typeface="Calibri" panose="020F0502020204030204" pitchFamily="34" charset="0"/>
            </a:endParaRPr>
          </a:p>
        </p:txBody>
      </p:sp>
      <p:sp>
        <p:nvSpPr>
          <p:cNvPr id="3111" name="Text Box 39"/>
          <p:cNvSpPr txBox="1">
            <a:spLocks noChangeArrowheads="1"/>
          </p:cNvSpPr>
          <p:nvPr/>
        </p:nvSpPr>
        <p:spPr bwMode="auto">
          <a:xfrm>
            <a:off x="8381863" y="51214"/>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Calibri" panose="020F0502020204030204" pitchFamily="34" charset="0"/>
              </a:rPr>
              <a:t>7</a:t>
            </a:r>
            <a:endParaRPr lang="en-AU" altLang="en-US" sz="2400" b="1" dirty="0">
              <a:solidFill>
                <a:srgbClr val="000000"/>
              </a:solidFill>
              <a:latin typeface="Calibri" panose="020F0502020204030204" pitchFamily="34" charset="0"/>
            </a:endParaRPr>
          </a:p>
        </p:txBody>
      </p:sp>
      <p:sp>
        <p:nvSpPr>
          <p:cNvPr id="3112" name="Line 40"/>
          <p:cNvSpPr>
            <a:spLocks noChangeShapeType="1"/>
          </p:cNvSpPr>
          <p:nvPr/>
        </p:nvSpPr>
        <p:spPr bwMode="auto">
          <a:xfrm flipV="1">
            <a:off x="4784724" y="1177926"/>
            <a:ext cx="3505199" cy="4485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cxnSp>
        <p:nvCxnSpPr>
          <p:cNvPr id="3" name="Straight Connector 2"/>
          <p:cNvCxnSpPr/>
          <p:nvPr/>
        </p:nvCxnSpPr>
        <p:spPr>
          <a:xfrm>
            <a:off x="10668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3079" idx="1"/>
          </p:cNvCxnSpPr>
          <p:nvPr/>
        </p:nvCxnSpPr>
        <p:spPr>
          <a:xfrm flipV="1">
            <a:off x="5111026" y="3585259"/>
            <a:ext cx="3197397" cy="105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45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0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2743201"/>
            <a:ext cx="1066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4343401"/>
            <a:ext cx="762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20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743201"/>
            <a:ext cx="60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20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33400"/>
            <a:ext cx="1143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20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2743200"/>
            <a:ext cx="83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0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9120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Line 2056"/>
          <p:cNvSpPr>
            <a:spLocks noChangeShapeType="1"/>
          </p:cNvSpPr>
          <p:nvPr/>
        </p:nvSpPr>
        <p:spPr bwMode="auto">
          <a:xfrm>
            <a:off x="6513551" y="22764"/>
            <a:ext cx="39649" cy="683523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7" name="Line 2057"/>
          <p:cNvSpPr>
            <a:spLocks noChangeShapeType="1"/>
          </p:cNvSpPr>
          <p:nvPr/>
        </p:nvSpPr>
        <p:spPr bwMode="auto">
          <a:xfrm>
            <a:off x="6553200" y="2133600"/>
            <a:ext cx="144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8" name="Line 2058"/>
          <p:cNvSpPr>
            <a:spLocks noChangeShapeType="1"/>
          </p:cNvSpPr>
          <p:nvPr/>
        </p:nvSpPr>
        <p:spPr bwMode="auto">
          <a:xfrm flipH="1">
            <a:off x="9296400" y="21336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9" name="Line 2059"/>
          <p:cNvSpPr>
            <a:spLocks noChangeShapeType="1"/>
          </p:cNvSpPr>
          <p:nvPr/>
        </p:nvSpPr>
        <p:spPr bwMode="auto">
          <a:xfrm>
            <a:off x="6553200" y="4191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0" name="Line 2060"/>
          <p:cNvSpPr>
            <a:spLocks noChangeShapeType="1"/>
          </p:cNvSpPr>
          <p:nvPr/>
        </p:nvSpPr>
        <p:spPr bwMode="auto">
          <a:xfrm flipH="1">
            <a:off x="9372600" y="4191000"/>
            <a:ext cx="1295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1" name="Line 2061"/>
          <p:cNvSpPr>
            <a:spLocks noChangeShapeType="1"/>
          </p:cNvSpPr>
          <p:nvPr/>
        </p:nvSpPr>
        <p:spPr bwMode="auto">
          <a:xfrm>
            <a:off x="8001000" y="2133600"/>
            <a:ext cx="12954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2" name="Line 2062"/>
          <p:cNvSpPr>
            <a:spLocks noChangeShapeType="1"/>
          </p:cNvSpPr>
          <p:nvPr/>
        </p:nvSpPr>
        <p:spPr bwMode="auto">
          <a:xfrm>
            <a:off x="7924800" y="4191000"/>
            <a:ext cx="14478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3" name="Text Box 2063"/>
          <p:cNvSpPr txBox="1">
            <a:spLocks noChangeArrowheads="1"/>
          </p:cNvSpPr>
          <p:nvPr/>
        </p:nvSpPr>
        <p:spPr bwMode="auto">
          <a:xfrm>
            <a:off x="0" y="268446"/>
            <a:ext cx="655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OF HOLIES</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…THE </a:t>
            </a:r>
            <a:r>
              <a:rPr lang="en-US" altLang="en-US" sz="2400" b="1" u="sng" dirty="0" smtClean="0">
                <a:solidFill>
                  <a:srgbClr val="000000"/>
                </a:solidFill>
                <a:latin typeface="Calibri" panose="020F0502020204030204" pitchFamily="34" charset="0"/>
                <a:cs typeface="Calibri" panose="020F0502020204030204" pitchFamily="34" charset="0"/>
              </a:rPr>
              <a:t>BRIDE AGE</a:t>
            </a:r>
            <a:r>
              <a:rPr lang="en-US" altLang="en-US" sz="2400" b="1" dirty="0" smtClean="0">
                <a:solidFill>
                  <a:srgbClr val="000000"/>
                </a:solidFill>
                <a:latin typeface="Calibri" panose="020F0502020204030204" pitchFamily="34" charset="0"/>
                <a:cs typeface="Calibri" panose="020F0502020204030204" pitchFamily="34" charset="0"/>
              </a:rPr>
              <a:t>… shout / </a:t>
            </a:r>
            <a:r>
              <a:rPr lang="en-US" altLang="en-US" sz="24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voice</a:t>
            </a:r>
            <a:r>
              <a:rPr lang="en-US" altLang="en-US" sz="2400" b="1" dirty="0" smtClean="0">
                <a:solidFill>
                  <a:srgbClr val="000000"/>
                </a:solidFill>
                <a:latin typeface="Calibri" panose="020F0502020204030204" pitchFamily="34" charset="0"/>
                <a:cs typeface="Calibri" panose="020F0502020204030204" pitchFamily="34" charset="0"/>
              </a:rPr>
              <a:t> / trumpet…</a:t>
            </a:r>
          </a:p>
          <a:p>
            <a:pPr fontAlgn="base">
              <a:spcBef>
                <a:spcPct val="0"/>
              </a:spcBef>
              <a:spcAft>
                <a:spcPct val="0"/>
              </a:spcAft>
            </a:pPr>
            <a:r>
              <a:rPr lang="en-US" altLang="en-US" sz="2400" b="1" dirty="0" smtClean="0">
                <a:solidFill>
                  <a:srgbClr val="000000"/>
                </a:solidFill>
                <a:latin typeface="Calibri" panose="020F0502020204030204" pitchFamily="34" charset="0"/>
                <a:cs typeface="Calibri" panose="020F0502020204030204" pitchFamily="34" charset="0"/>
              </a:rPr>
              <a:t>Those </a:t>
            </a:r>
            <a:r>
              <a:rPr lang="en-US" altLang="en-US" sz="2400" b="1" u="sng" dirty="0" smtClean="0">
                <a:solidFill>
                  <a:srgbClr val="000000"/>
                </a:solidFill>
                <a:latin typeface="Calibri" panose="020F0502020204030204" pitchFamily="34" charset="0"/>
                <a:cs typeface="Calibri" panose="020F0502020204030204" pitchFamily="34" charset="0"/>
              </a:rPr>
              <a:t>alive and remaining </a:t>
            </a:r>
            <a:r>
              <a:rPr lang="en-US" altLang="en-US" sz="2400" b="1" dirty="0" smtClean="0">
                <a:solidFill>
                  <a:srgbClr val="000000"/>
                </a:solidFill>
                <a:latin typeface="Calibri" panose="020F0502020204030204" pitchFamily="34" charset="0"/>
                <a:cs typeface="Calibri" panose="020F0502020204030204" pitchFamily="34" charset="0"/>
              </a:rPr>
              <a:t>for a </a:t>
            </a:r>
            <a:r>
              <a:rPr lang="en-US" altLang="en-US" sz="2400" b="1" dirty="0">
                <a:solidFill>
                  <a:srgbClr val="000000"/>
                </a:solidFill>
                <a:latin typeface="Calibri" panose="020F0502020204030204" pitchFamily="34" charset="0"/>
                <a:cs typeface="Calibri" panose="020F0502020204030204" pitchFamily="34" charset="0"/>
              </a:rPr>
              <a:t>general </a:t>
            </a:r>
            <a:r>
              <a:rPr lang="en-US" altLang="en-US" sz="2400" b="1" dirty="0" smtClean="0">
                <a:solidFill>
                  <a:srgbClr val="000000"/>
                </a:solidFill>
                <a:latin typeface="Calibri" panose="020F0502020204030204" pitchFamily="34" charset="0"/>
                <a:cs typeface="Calibri" panose="020F0502020204030204" pitchFamily="34" charset="0"/>
              </a:rPr>
              <a:t>gathering</a:t>
            </a:r>
          </a:p>
          <a:p>
            <a:pPr fontAlgn="base">
              <a:spcBef>
                <a:spcPct val="0"/>
              </a:spcBef>
              <a:spcAft>
                <a:spcPct val="0"/>
              </a:spcAft>
            </a:pPr>
            <a:r>
              <a:rPr lang="en-US" altLang="en-US" sz="2400" b="1" dirty="0" smtClean="0">
                <a:solidFill>
                  <a:srgbClr val="000000"/>
                </a:solidFill>
                <a:latin typeface="Calibri" panose="020F0502020204030204" pitchFamily="34" charset="0"/>
                <a:cs typeface="Calibri" panose="020F0502020204030204" pitchFamily="34" charset="0"/>
              </a:rPr>
              <a:t>for the wedding supper in 7</a:t>
            </a:r>
            <a:r>
              <a:rPr lang="en-US" altLang="en-US" sz="2400" b="1" baseline="30000" dirty="0" smtClean="0">
                <a:solidFill>
                  <a:srgbClr val="000000"/>
                </a:solidFill>
                <a:latin typeface="Calibri" panose="020F0502020204030204" pitchFamily="34" charset="0"/>
                <a:cs typeface="Calibri" panose="020F0502020204030204" pitchFamily="34" charset="0"/>
              </a:rPr>
              <a:t>th</a:t>
            </a:r>
            <a:r>
              <a:rPr lang="en-US" altLang="en-US" sz="2400" b="1" dirty="0" smtClean="0">
                <a:solidFill>
                  <a:srgbClr val="000000"/>
                </a:solidFill>
                <a:latin typeface="Calibri" panose="020F0502020204030204" pitchFamily="34" charset="0"/>
                <a:cs typeface="Calibri" panose="020F0502020204030204" pitchFamily="34" charset="0"/>
              </a:rPr>
              <a:t> dimension</a:t>
            </a:r>
            <a:endParaRPr lang="en-US" altLang="en-US" sz="2400" b="1" u="sng" dirty="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endParaRPr lang="en-US" altLang="en-US" sz="2400" b="1" dirty="0">
              <a:solidFill>
                <a:srgbClr val="000000"/>
              </a:solidFill>
              <a:latin typeface="Calibri" panose="020F0502020204030204" pitchFamily="34" charset="0"/>
            </a:endParaRPr>
          </a:p>
        </p:txBody>
      </p:sp>
      <p:sp>
        <p:nvSpPr>
          <p:cNvPr id="37904" name="Text Box 2064"/>
          <p:cNvSpPr txBox="1">
            <a:spLocks noChangeArrowheads="1"/>
          </p:cNvSpPr>
          <p:nvPr/>
        </p:nvSpPr>
        <p:spPr bwMode="auto">
          <a:xfrm>
            <a:off x="12418" y="2414389"/>
            <a:ext cx="64887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PLACE</a:t>
            </a:r>
          </a:p>
          <a:p>
            <a:pPr fontAlgn="base">
              <a:spcBef>
                <a:spcPct val="0"/>
              </a:spcBef>
              <a:spcAft>
                <a:spcPct val="0"/>
              </a:spcAft>
            </a:pPr>
            <a:r>
              <a:rPr lang="en-US" altLang="en-US" sz="2400" b="1" u="sng" dirty="0">
                <a:solidFill>
                  <a:srgbClr val="000000"/>
                </a:solidFill>
                <a:latin typeface="Calibri" panose="020F0502020204030204" pitchFamily="34" charset="0"/>
                <a:cs typeface="Calibri" panose="020F0502020204030204" pitchFamily="34" charset="0"/>
              </a:rPr>
              <a:t>SAINTS</a:t>
            </a:r>
            <a:r>
              <a:rPr lang="en-US" altLang="en-US" sz="2400" b="1" dirty="0">
                <a:solidFill>
                  <a:srgbClr val="000000"/>
                </a:solidFill>
                <a:latin typeface="Calibri" panose="020F0502020204030204" pitchFamily="34" charset="0"/>
                <a:cs typeface="Calibri" panose="020F0502020204030204" pitchFamily="34" charset="0"/>
              </a:rPr>
              <a:t> BEYOND THE </a:t>
            </a:r>
            <a:r>
              <a:rPr lang="en-US" altLang="en-US" sz="2400" b="1" dirty="0" smtClean="0">
                <a:solidFill>
                  <a:srgbClr val="000000"/>
                </a:solidFill>
                <a:latin typeface="Calibri" panose="020F0502020204030204" pitchFamily="34" charset="0"/>
                <a:cs typeface="Calibri" panose="020F0502020204030204" pitchFamily="34" charset="0"/>
              </a:rPr>
              <a:t>CURTAIN OF </a:t>
            </a:r>
            <a:r>
              <a:rPr lang="en-US" altLang="en-US" sz="2400" b="1" dirty="0">
                <a:solidFill>
                  <a:srgbClr val="000000"/>
                </a:solidFill>
                <a:latin typeface="Calibri" panose="020F0502020204030204" pitchFamily="34" charset="0"/>
                <a:cs typeface="Calibri" panose="020F0502020204030204" pitchFamily="34" charset="0"/>
              </a:rPr>
              <a:t>TIME… </a:t>
            </a:r>
            <a:r>
              <a:rPr lang="en-US" altLang="en-US" sz="2400" b="1" dirty="0" smtClean="0">
                <a:solidFill>
                  <a:srgbClr val="000000"/>
                </a:solidFill>
                <a:latin typeface="Calibri" panose="020F0502020204030204" pitchFamily="34" charset="0"/>
                <a:cs typeface="Calibri" panose="020F0502020204030204" pitchFamily="34" charset="0"/>
              </a:rPr>
              <a:t>…gathered with the messenger of each age and</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h</a:t>
            </a:r>
            <a:r>
              <a:rPr lang="en-US" altLang="en-US" sz="2400" b="1" dirty="0" smtClean="0">
                <a:solidFill>
                  <a:srgbClr val="000000"/>
                </a:solidFill>
                <a:latin typeface="Calibri" panose="020F0502020204030204" pitchFamily="34" charset="0"/>
                <a:cs typeface="Calibri" panose="020F0502020204030204" pitchFamily="34" charset="0"/>
              </a:rPr>
              <a:t>aving a theophany body.</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5" name="Text Box 2065"/>
          <p:cNvSpPr txBox="1">
            <a:spLocks noChangeArrowheads="1"/>
          </p:cNvSpPr>
          <p:nvPr/>
        </p:nvSpPr>
        <p:spPr bwMode="auto">
          <a:xfrm>
            <a:off x="16727" y="4691063"/>
            <a:ext cx="6477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OUTER COURT</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…REV </a:t>
            </a:r>
            <a:r>
              <a:rPr lang="en-US" altLang="en-US" sz="2400" b="1" dirty="0" smtClean="0">
                <a:solidFill>
                  <a:srgbClr val="000000"/>
                </a:solidFill>
                <a:latin typeface="Calibri" panose="020F0502020204030204" pitchFamily="34" charset="0"/>
                <a:cs typeface="Calibri" panose="020F0502020204030204" pitchFamily="34" charset="0"/>
              </a:rPr>
              <a:t>15…those who got victory over the beast.</a:t>
            </a:r>
            <a:endParaRPr lang="en-US" altLang="en-US" sz="2400" b="1" dirty="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…JEWISH SOULS </a:t>
            </a:r>
            <a:r>
              <a:rPr lang="en-US" altLang="en-US" sz="2400" b="1" dirty="0" smtClean="0">
                <a:solidFill>
                  <a:srgbClr val="000000"/>
                </a:solidFill>
                <a:latin typeface="Calibri" panose="020F0502020204030204" pitchFamily="34" charset="0"/>
                <a:cs typeface="Calibri" panose="020F0502020204030204" pitchFamily="34" charset="0"/>
              </a:rPr>
              <a:t>under the altar (</a:t>
            </a:r>
            <a:r>
              <a:rPr lang="en-US" altLang="en-US" sz="2400" b="1" dirty="0">
                <a:solidFill>
                  <a:srgbClr val="000000"/>
                </a:solidFill>
                <a:latin typeface="Calibri" panose="020F0502020204030204" pitchFamily="34" charset="0"/>
                <a:cs typeface="Calibri" panose="020F0502020204030204" pitchFamily="34" charset="0"/>
              </a:rPr>
              <a:t>5</a:t>
            </a:r>
            <a:r>
              <a:rPr lang="en-US" altLang="en-US" sz="2400" b="1" baseline="30000" dirty="0">
                <a:solidFill>
                  <a:srgbClr val="000000"/>
                </a:solidFill>
                <a:latin typeface="Calibri" panose="020F0502020204030204" pitchFamily="34" charset="0"/>
                <a:cs typeface="Calibri" panose="020F0502020204030204" pitchFamily="34" charset="0"/>
              </a:rPr>
              <a:t>TH</a:t>
            </a:r>
            <a:r>
              <a:rPr lang="en-US" altLang="en-US" sz="2400" b="1" dirty="0">
                <a:solidFill>
                  <a:srgbClr val="000000"/>
                </a:solidFill>
                <a:latin typeface="Calibri" panose="020F0502020204030204" pitchFamily="34" charset="0"/>
                <a:cs typeface="Calibri" panose="020F0502020204030204" pitchFamily="34" charset="0"/>
              </a:rPr>
              <a:t> SEAL)… </a:t>
            </a:r>
            <a:r>
              <a:rPr lang="en-US" altLang="en-US" sz="2400" b="1" dirty="0" smtClean="0">
                <a:solidFill>
                  <a:srgbClr val="000000"/>
                </a:solidFill>
                <a:latin typeface="Calibri" panose="020F0502020204030204" pitchFamily="34" charset="0"/>
                <a:cs typeface="Calibri" panose="020F0502020204030204" pitchFamily="34" charset="0"/>
              </a:rPr>
              <a:t>unrobed…. Disembodied souls.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6" name="Text Box 2066"/>
          <p:cNvSpPr txBox="1">
            <a:spLocks noChangeArrowheads="1"/>
          </p:cNvSpPr>
          <p:nvPr/>
        </p:nvSpPr>
        <p:spPr bwMode="auto">
          <a:xfrm>
            <a:off x="6705601" y="5029201"/>
            <a:ext cx="3646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0000"/>
                </a:solidFill>
                <a:latin typeface="Calibri" panose="020F0502020204030204" pitchFamily="34" charset="0"/>
                <a:cs typeface="Calibri" panose="020F0502020204030204" pitchFamily="34" charset="0"/>
              </a:rPr>
              <a:t>Sea of glass</a:t>
            </a:r>
            <a:r>
              <a:rPr lang="en-US" altLang="en-US" sz="2400" b="1" dirty="0">
                <a:solidFill>
                  <a:srgbClr val="000000"/>
                </a:solidFill>
                <a:latin typeface="Calibri" panose="020F0502020204030204" pitchFamily="34" charset="0"/>
                <a:cs typeface="Calibri" panose="020F0502020204030204" pitchFamily="34" charset="0"/>
              </a:rPr>
              <a:t>…foolish virgins</a:t>
            </a:r>
          </a:p>
          <a:p>
            <a:pPr fontAlgn="base">
              <a:spcBef>
                <a:spcPct val="0"/>
              </a:spcBef>
              <a:spcAft>
                <a:spcPct val="0"/>
              </a:spcAft>
            </a:pPr>
            <a:r>
              <a:rPr lang="en-US" altLang="en-US" sz="2400" b="1" dirty="0" smtClean="0">
                <a:solidFill>
                  <a:srgbClr val="000000"/>
                </a:solidFill>
                <a:latin typeface="Calibri" panose="020F0502020204030204" pitchFamily="34" charset="0"/>
                <a:cs typeface="Calibri" panose="020F0502020204030204" pitchFamily="34" charset="0"/>
              </a:rPr>
              <a:t>    &amp; </a:t>
            </a:r>
            <a:r>
              <a:rPr lang="en-US" altLang="en-US" sz="2400" b="1" dirty="0">
                <a:solidFill>
                  <a:srgbClr val="000000"/>
                </a:solidFill>
                <a:latin typeface="Calibri" panose="020F0502020204030204" pitchFamily="34" charset="0"/>
                <a:cs typeface="Calibri" panose="020F0502020204030204" pitchFamily="34" charset="0"/>
              </a:rPr>
              <a:t>144000 Jewish saints.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7" name="Text Box 2067"/>
          <p:cNvSpPr txBox="1">
            <a:spLocks noChangeArrowheads="1"/>
          </p:cNvSpPr>
          <p:nvPr/>
        </p:nvSpPr>
        <p:spPr bwMode="auto">
          <a:xfrm>
            <a:off x="6905161" y="6400800"/>
            <a:ext cx="3674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Souls under the altar…Jews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9" name="Text Box 2069"/>
          <p:cNvSpPr txBox="1">
            <a:spLocks noChangeArrowheads="1"/>
          </p:cNvSpPr>
          <p:nvPr/>
        </p:nvSpPr>
        <p:spPr bwMode="auto">
          <a:xfrm>
            <a:off x="6705600" y="3352801"/>
            <a:ext cx="37385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Redeemed Bride of all ages</a:t>
            </a:r>
          </a:p>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that have died in Christ.</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10" name="Text Box 2070"/>
          <p:cNvSpPr txBox="1">
            <a:spLocks noChangeArrowheads="1"/>
          </p:cNvSpPr>
          <p:nvPr/>
        </p:nvSpPr>
        <p:spPr bwMode="auto">
          <a:xfrm>
            <a:off x="6513551" y="1177499"/>
            <a:ext cx="4202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Bride of this day </a:t>
            </a:r>
            <a:r>
              <a:rPr lang="en-US" altLang="en-US" sz="2400" b="1" dirty="0" smtClean="0">
                <a:solidFill>
                  <a:srgbClr val="000000"/>
                </a:solidFill>
                <a:latin typeface="Calibri" panose="020F0502020204030204" pitchFamily="34" charset="0"/>
                <a:cs typeface="Calibri" panose="020F0502020204030204" pitchFamily="34" charset="0"/>
              </a:rPr>
              <a:t>to be gathered</a:t>
            </a:r>
            <a:endParaRPr lang="en-US" altLang="en-US" sz="2400" b="1" dirty="0">
              <a:solidFill>
                <a:srgbClr val="000000"/>
              </a:solidFill>
              <a:latin typeface="Calibri" panose="020F0502020204030204" pitchFamily="34" charset="0"/>
              <a:cs typeface="Calibri" panose="020F0502020204030204" pitchFamily="34" charset="0"/>
            </a:endParaRPr>
          </a:p>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with Bride of all the ages.</a:t>
            </a:r>
            <a:endParaRPr lang="en-AU" altLang="en-US" sz="2400" b="1" dirty="0">
              <a:solidFill>
                <a:srgbClr val="00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10707649" y="22765"/>
            <a:ext cx="13252"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1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418015"/>
            <a:ext cx="12192000" cy="4832092"/>
          </a:xfrm>
          <a:prstGeom prst="rect">
            <a:avLst/>
          </a:prstGeom>
        </p:spPr>
        <p:txBody>
          <a:bodyPr wrap="square">
            <a:spAutoFit/>
          </a:bodyPr>
          <a:lstStyle/>
          <a:p>
            <a:r>
              <a:rPr lang="en-US" sz="2800" b="1" dirty="0"/>
              <a:t>REVELATION 6:9</a:t>
            </a:r>
          </a:p>
          <a:p>
            <a:r>
              <a:rPr lang="en-US" sz="2800" b="1" dirty="0"/>
              <a:t>»     9     †      ¶  And when he had </a:t>
            </a:r>
            <a:r>
              <a:rPr lang="en-US" sz="2800" b="1" i="1" u="sng" dirty="0">
                <a:solidFill>
                  <a:srgbClr val="C00000"/>
                </a:solidFill>
                <a:effectLst>
                  <a:outerShdw blurRad="38100" dist="38100" dir="2700000" algn="tl">
                    <a:srgbClr val="000000">
                      <a:alpha val="43137"/>
                    </a:srgbClr>
                  </a:outerShdw>
                </a:effectLst>
              </a:rPr>
              <a:t>opened the fifth seal</a:t>
            </a:r>
            <a:r>
              <a:rPr lang="en-US" sz="2800" b="1" dirty="0"/>
              <a:t>, </a:t>
            </a:r>
            <a:r>
              <a:rPr lang="en-US" sz="2800" b="1" i="1" u="sng" dirty="0">
                <a:solidFill>
                  <a:srgbClr val="0070C0"/>
                </a:solidFill>
                <a:effectLst>
                  <a:outerShdw blurRad="38100" dist="38100" dir="2700000" algn="tl">
                    <a:srgbClr val="000000">
                      <a:alpha val="43137"/>
                    </a:srgbClr>
                  </a:outerShdw>
                </a:effectLst>
              </a:rPr>
              <a:t>I saw under the altar the souls of them that were slain for the word of God, and for the testimony which they held: </a:t>
            </a:r>
          </a:p>
          <a:p>
            <a:endParaRPr lang="en-US" sz="2800" b="1" dirty="0"/>
          </a:p>
          <a:p>
            <a:r>
              <a:rPr lang="en-US" sz="2800" b="1" dirty="0" smtClean="0"/>
              <a:t>»     </a:t>
            </a:r>
            <a:r>
              <a:rPr lang="en-US" sz="2800" b="1" dirty="0"/>
              <a:t>10     †     And they cried with a loud voice, saying, </a:t>
            </a:r>
            <a:r>
              <a:rPr lang="en-US" sz="2800" b="1" i="1" u="sng" dirty="0">
                <a:solidFill>
                  <a:srgbClr val="C00000"/>
                </a:solidFill>
                <a:effectLst>
                  <a:outerShdw blurRad="38100" dist="38100" dir="2700000" algn="tl">
                    <a:srgbClr val="000000">
                      <a:alpha val="43137"/>
                    </a:srgbClr>
                  </a:outerShdw>
                </a:effectLst>
              </a:rPr>
              <a:t>How long, O Lord, holy and true, dost thou not judge and avenge our blood on them that dwell on the earth? </a:t>
            </a:r>
          </a:p>
          <a:p>
            <a:endParaRPr lang="en-US" sz="2800" b="1" dirty="0"/>
          </a:p>
          <a:p>
            <a:r>
              <a:rPr lang="en-US" sz="2800" b="1" dirty="0" smtClean="0"/>
              <a:t>»     </a:t>
            </a:r>
            <a:r>
              <a:rPr lang="en-US" sz="2800" b="1" dirty="0"/>
              <a:t>11     †     </a:t>
            </a:r>
            <a:r>
              <a:rPr lang="en-US" sz="2800" b="1" i="1" u="sng" dirty="0">
                <a:solidFill>
                  <a:srgbClr val="C00000"/>
                </a:solidFill>
                <a:effectLst>
                  <a:outerShdw blurRad="38100" dist="38100" dir="2700000" algn="tl">
                    <a:srgbClr val="000000">
                      <a:alpha val="43137"/>
                    </a:srgbClr>
                  </a:outerShdw>
                </a:effectLst>
              </a:rPr>
              <a:t>And white robes were given unto every one of them</a:t>
            </a:r>
            <a:r>
              <a:rPr lang="en-US" sz="2800" b="1" dirty="0"/>
              <a:t>; and it was said unto them, </a:t>
            </a:r>
            <a:r>
              <a:rPr lang="en-US" sz="2800" b="1" i="1" u="sng" dirty="0">
                <a:solidFill>
                  <a:srgbClr val="0070C0"/>
                </a:solidFill>
                <a:effectLst>
                  <a:outerShdw blurRad="38100" dist="38100" dir="2700000" algn="tl">
                    <a:srgbClr val="000000">
                      <a:alpha val="43137"/>
                    </a:srgbClr>
                  </a:outerShdw>
                </a:effectLst>
              </a:rPr>
              <a:t>that they should rest yet for a little season</a:t>
            </a:r>
            <a:r>
              <a:rPr lang="en-US" sz="2800" b="1" dirty="0"/>
              <a:t>, until their </a:t>
            </a:r>
            <a:r>
              <a:rPr lang="en-US" sz="2800" b="1" dirty="0" err="1"/>
              <a:t>fellowservants</a:t>
            </a:r>
            <a:r>
              <a:rPr lang="en-US" sz="2800" b="1" dirty="0"/>
              <a:t> also and their brethren, that should be killed as they were, should be fulfilled. </a:t>
            </a:r>
          </a:p>
        </p:txBody>
      </p:sp>
      <p:sp>
        <p:nvSpPr>
          <p:cNvPr id="3" name="Rectangle 2"/>
          <p:cNvSpPr/>
          <p:nvPr/>
        </p:nvSpPr>
        <p:spPr>
          <a:xfrm>
            <a:off x="0" y="0"/>
            <a:ext cx="12191999" cy="1200329"/>
          </a:xfrm>
          <a:prstGeom prst="rect">
            <a:avLst/>
          </a:prstGeom>
          <a:noFill/>
        </p:spPr>
        <p:txBody>
          <a:bodyPr wrap="square" lIns="91440" tIns="45720" rIns="91440" bIns="45720">
            <a:spAutoFit/>
          </a:bodyPr>
          <a:lstStyle/>
          <a:p>
            <a:pPr algn="ctr"/>
            <a:r>
              <a:rPr lang="en-US" sz="3600" b="1" cap="none" spc="0" dirty="0" smtClean="0">
                <a:ln w="0"/>
                <a:solidFill>
                  <a:schemeClr val="tx1"/>
                </a:solidFill>
                <a:effectLst>
                  <a:outerShdw blurRad="38100" dist="19050" dir="2700000" algn="tl" rotWithShape="0">
                    <a:schemeClr val="dk1">
                      <a:alpha val="40000"/>
                    </a:schemeClr>
                  </a:outerShdw>
                </a:effectLst>
              </a:rPr>
              <a:t>SINCERE JEWS BLINDED FOR 7 CHURCH AGES AND KILLED FOR</a:t>
            </a:r>
          </a:p>
          <a:p>
            <a:pPr algn="ctr"/>
            <a:r>
              <a:rPr lang="en-US" sz="3600" b="1" dirty="0" smtClean="0">
                <a:ln w="0"/>
                <a:effectLst>
                  <a:outerShdw blurRad="38100" dist="19050" dir="2700000" algn="tl" rotWithShape="0">
                    <a:schemeClr val="dk1">
                      <a:alpha val="40000"/>
                    </a:schemeClr>
                  </a:outerShdw>
                </a:effectLst>
              </a:rPr>
              <a:t>BEING JEWS (ALSO IN WW2)</a:t>
            </a:r>
            <a:endParaRPr lang="en-US" sz="3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30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733246"/>
            <a:ext cx="12192000" cy="6124754"/>
          </a:xfrm>
          <a:prstGeom prst="rect">
            <a:avLst/>
          </a:prstGeom>
        </p:spPr>
        <p:txBody>
          <a:bodyPr wrap="square">
            <a:spAutoFit/>
          </a:bodyPr>
          <a:lstStyle/>
          <a:p>
            <a:r>
              <a:rPr lang="en-US" sz="2800" b="1" dirty="0"/>
              <a:t>REVELATION 9:15</a:t>
            </a:r>
          </a:p>
          <a:p>
            <a:r>
              <a:rPr lang="en-US" sz="2800" b="1" dirty="0"/>
              <a:t>»     15     †     </a:t>
            </a:r>
            <a:r>
              <a:rPr lang="en-US" sz="2800" b="1" i="1" u="sng" dirty="0">
                <a:solidFill>
                  <a:srgbClr val="C00000"/>
                </a:solidFill>
                <a:effectLst>
                  <a:outerShdw blurRad="38100" dist="38100" dir="2700000" algn="tl">
                    <a:srgbClr val="000000">
                      <a:alpha val="43137"/>
                    </a:srgbClr>
                  </a:outerShdw>
                </a:effectLst>
              </a:rPr>
              <a:t>And the four angels were loosed</a:t>
            </a:r>
            <a:r>
              <a:rPr lang="en-US" sz="2800" b="1" dirty="0"/>
              <a:t>, which were prepared for an hour, and a day, and a month, and a year, </a:t>
            </a:r>
            <a:r>
              <a:rPr lang="en-US" sz="2800" b="1" i="1" u="sng" dirty="0">
                <a:solidFill>
                  <a:srgbClr val="0070C0"/>
                </a:solidFill>
                <a:effectLst>
                  <a:outerShdw blurRad="38100" dist="38100" dir="2700000" algn="tl">
                    <a:srgbClr val="000000">
                      <a:alpha val="43137"/>
                    </a:srgbClr>
                  </a:outerShdw>
                </a:effectLst>
              </a:rPr>
              <a:t>for to slay the third part of men. </a:t>
            </a:r>
          </a:p>
          <a:p>
            <a:endParaRPr lang="en-US" sz="2800" b="1" dirty="0"/>
          </a:p>
          <a:p>
            <a:r>
              <a:rPr lang="en-US" sz="2800" b="1" dirty="0" smtClean="0"/>
              <a:t>»     </a:t>
            </a:r>
            <a:r>
              <a:rPr lang="en-US" sz="2800" b="1" dirty="0"/>
              <a:t>16     †     And the number of the army of the horsemen were two hundred thousand </a:t>
            </a:r>
            <a:r>
              <a:rPr lang="en-US" sz="2800" b="1" dirty="0" err="1"/>
              <a:t>thousand</a:t>
            </a:r>
            <a:r>
              <a:rPr lang="en-US" sz="2800" b="1" dirty="0"/>
              <a:t>: and I heard the number of them. </a:t>
            </a:r>
          </a:p>
          <a:p>
            <a:endParaRPr lang="en-US" sz="2800" b="1" dirty="0"/>
          </a:p>
          <a:p>
            <a:r>
              <a:rPr lang="en-US" sz="2800" b="1" dirty="0" smtClean="0"/>
              <a:t>»     </a:t>
            </a:r>
            <a:r>
              <a:rPr lang="en-US" sz="2800" b="1" dirty="0"/>
              <a:t>17     †     And thus I saw the horses in the vision, and them that sat on them, having breastplates of fire, and of jacinth, and brimstone: and the heads of the horses were as the heads of lions; </a:t>
            </a:r>
            <a:r>
              <a:rPr lang="en-US" sz="2800" b="1" i="1" u="sng" dirty="0">
                <a:solidFill>
                  <a:srgbClr val="0070C0"/>
                </a:solidFill>
                <a:effectLst>
                  <a:outerShdw blurRad="38100" dist="38100" dir="2700000" algn="tl">
                    <a:srgbClr val="000000">
                      <a:alpha val="43137"/>
                    </a:srgbClr>
                  </a:outerShdw>
                </a:effectLst>
              </a:rPr>
              <a:t>and out of their mouths </a:t>
            </a:r>
            <a:r>
              <a:rPr lang="en-US" sz="2800" b="1" dirty="0"/>
              <a:t>issued fire and smoke and brimstone. </a:t>
            </a:r>
          </a:p>
          <a:p>
            <a:endParaRPr lang="en-US" sz="2800" b="1" dirty="0"/>
          </a:p>
          <a:p>
            <a:r>
              <a:rPr lang="en-US" sz="2800" b="1" dirty="0" smtClean="0"/>
              <a:t>»     </a:t>
            </a:r>
            <a:r>
              <a:rPr lang="en-US" sz="2800" b="1" dirty="0"/>
              <a:t>18     †     By these three </a:t>
            </a:r>
            <a:r>
              <a:rPr lang="en-US" sz="2800" b="1" i="1" u="sng" dirty="0">
                <a:solidFill>
                  <a:srgbClr val="C00000"/>
                </a:solidFill>
                <a:effectLst>
                  <a:outerShdw blurRad="38100" dist="38100" dir="2700000" algn="tl">
                    <a:srgbClr val="000000">
                      <a:alpha val="43137"/>
                    </a:srgbClr>
                  </a:outerShdw>
                </a:effectLst>
              </a:rPr>
              <a:t>was the third part of men killed</a:t>
            </a:r>
            <a:r>
              <a:rPr lang="en-US" sz="2800" b="1" dirty="0"/>
              <a:t>, by the </a:t>
            </a:r>
            <a:r>
              <a:rPr lang="en-US" sz="2800" b="1" i="1" u="sng" dirty="0">
                <a:solidFill>
                  <a:srgbClr val="0070C0"/>
                </a:solidFill>
                <a:effectLst>
                  <a:outerShdw blurRad="38100" dist="38100" dir="2700000" algn="tl">
                    <a:srgbClr val="000000">
                      <a:alpha val="43137"/>
                    </a:srgbClr>
                  </a:outerShdw>
                </a:effectLst>
              </a:rPr>
              <a:t>fire</a:t>
            </a:r>
            <a:r>
              <a:rPr lang="en-US" sz="2800" b="1" dirty="0">
                <a:solidFill>
                  <a:srgbClr val="0070C0"/>
                </a:solidFill>
              </a:rPr>
              <a:t>, </a:t>
            </a:r>
            <a:r>
              <a:rPr lang="en-US" sz="2800" b="1" dirty="0"/>
              <a:t>and by the </a:t>
            </a:r>
            <a:r>
              <a:rPr lang="en-US" sz="2800" b="1" i="1" u="sng" dirty="0">
                <a:solidFill>
                  <a:srgbClr val="0070C0"/>
                </a:solidFill>
                <a:effectLst>
                  <a:outerShdw blurRad="38100" dist="38100" dir="2700000" algn="tl">
                    <a:srgbClr val="000000">
                      <a:alpha val="43137"/>
                    </a:srgbClr>
                  </a:outerShdw>
                </a:effectLst>
              </a:rPr>
              <a:t>smoke</a:t>
            </a:r>
            <a:r>
              <a:rPr lang="en-US" sz="2800" b="1" dirty="0"/>
              <a:t>, and by the </a:t>
            </a:r>
            <a:r>
              <a:rPr lang="en-US" sz="2800" b="1" i="1" u="sng" dirty="0">
                <a:solidFill>
                  <a:srgbClr val="0070C0"/>
                </a:solidFill>
                <a:effectLst>
                  <a:outerShdw blurRad="38100" dist="38100" dir="2700000" algn="tl">
                    <a:srgbClr val="000000">
                      <a:alpha val="43137"/>
                    </a:srgbClr>
                  </a:outerShdw>
                </a:effectLst>
              </a:rPr>
              <a:t>brimstone</a:t>
            </a:r>
            <a:r>
              <a:rPr lang="en-US" sz="2800" b="1" dirty="0"/>
              <a:t>, which issued out of their mouths. </a:t>
            </a:r>
          </a:p>
        </p:txBody>
      </p:sp>
      <p:sp>
        <p:nvSpPr>
          <p:cNvPr id="3" name="Rectangle 2"/>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ROMAN SPIRIT</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flipH="1">
            <a:off x="2357120" y="5486400"/>
            <a:ext cx="9834880" cy="461665"/>
          </a:xfrm>
          <a:prstGeom prst="rect">
            <a:avLst/>
          </a:prstGeom>
          <a:solidFill>
            <a:schemeClr val="tx1"/>
          </a:solidFill>
        </p:spPr>
        <p:txBody>
          <a:bodyPr wrap="square" rtlCol="0">
            <a:spAutoFit/>
          </a:bodyPr>
          <a:lstStyle/>
          <a:p>
            <a:r>
              <a:rPr lang="en-NZ" sz="2400" b="1" dirty="0" smtClean="0">
                <a:solidFill>
                  <a:schemeClr val="bg1"/>
                </a:solidFill>
                <a:effectLst>
                  <a:outerShdw blurRad="38100" dist="38100" dir="2700000" algn="tl">
                    <a:srgbClr val="000000">
                      <a:alpha val="43137"/>
                    </a:srgbClr>
                  </a:outerShdw>
                </a:effectLst>
              </a:rPr>
              <a:t>6 MILLION OUT OF 18 MILLION JEWS KILLED……. OVENS…….GAS….. BULLETS</a:t>
            </a:r>
            <a:r>
              <a:rPr lang="en-NZ" sz="2400" dirty="0" smtClean="0">
                <a:solidFill>
                  <a:schemeClr val="bg1"/>
                </a:solidFill>
              </a:rPr>
              <a:t>.</a:t>
            </a:r>
            <a:endParaRPr lang="en-NZ" sz="2400" dirty="0">
              <a:solidFill>
                <a:schemeClr val="bg1"/>
              </a:solidFill>
            </a:endParaRPr>
          </a:p>
        </p:txBody>
      </p:sp>
    </p:spTree>
    <p:extLst>
      <p:ext uri="{BB962C8B-B14F-4D97-AF65-F5344CB8AC3E}">
        <p14:creationId xmlns:p14="http://schemas.microsoft.com/office/powerpoint/2010/main" val="48143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550383"/>
            <a:ext cx="12192000" cy="5078313"/>
          </a:xfrm>
          <a:prstGeom prst="rect">
            <a:avLst/>
          </a:prstGeom>
        </p:spPr>
        <p:txBody>
          <a:bodyPr wrap="square">
            <a:spAutoFit/>
          </a:bodyPr>
          <a:lstStyle/>
          <a:p>
            <a:r>
              <a:rPr lang="en-US" sz="2800" b="1" dirty="0"/>
              <a:t>REVELATION 15:1</a:t>
            </a:r>
          </a:p>
          <a:p>
            <a:r>
              <a:rPr lang="en-US" sz="2800" b="1" dirty="0"/>
              <a:t>»     1     †      ¶  And I saw another sign in heaven, great and </a:t>
            </a:r>
            <a:r>
              <a:rPr lang="en-US" sz="2800" b="1" dirty="0" err="1"/>
              <a:t>marvellous</a:t>
            </a:r>
            <a:r>
              <a:rPr lang="en-US" sz="2800" b="1" dirty="0"/>
              <a:t>, seven angels having the seven last plagues; for in them is filled up the wrath of God. </a:t>
            </a:r>
          </a:p>
          <a:p>
            <a:endParaRPr lang="en-US" sz="2800" b="1" dirty="0"/>
          </a:p>
          <a:p>
            <a:r>
              <a:rPr lang="en-US" sz="2800" b="1" dirty="0" smtClean="0"/>
              <a:t>»     </a:t>
            </a:r>
            <a:r>
              <a:rPr lang="en-US" sz="2800" b="1" dirty="0"/>
              <a:t>2     †     And I saw as it were a </a:t>
            </a:r>
            <a:r>
              <a:rPr lang="en-US" sz="2800" b="1" i="1" u="sng" dirty="0">
                <a:solidFill>
                  <a:srgbClr val="C00000"/>
                </a:solidFill>
                <a:effectLst>
                  <a:outerShdw blurRad="38100" dist="38100" dir="2700000" algn="tl">
                    <a:srgbClr val="000000">
                      <a:alpha val="43137"/>
                    </a:srgbClr>
                  </a:outerShdw>
                </a:effectLst>
              </a:rPr>
              <a:t>sea of glass mingled with fire: </a:t>
            </a:r>
            <a:r>
              <a:rPr lang="en-US" sz="2800" b="1" dirty="0"/>
              <a:t>and them that had gotten the </a:t>
            </a:r>
            <a:r>
              <a:rPr lang="en-US" sz="2800" b="1" i="1" u="sng" dirty="0">
                <a:solidFill>
                  <a:srgbClr val="0070C0"/>
                </a:solidFill>
                <a:effectLst>
                  <a:outerShdw blurRad="38100" dist="38100" dir="2700000" algn="tl">
                    <a:srgbClr val="000000">
                      <a:alpha val="43137"/>
                    </a:srgbClr>
                  </a:outerShdw>
                </a:effectLst>
              </a:rPr>
              <a:t>victory over the beast</a:t>
            </a:r>
            <a:r>
              <a:rPr lang="en-US" sz="2800" b="1" dirty="0"/>
              <a:t>, and </a:t>
            </a:r>
            <a:r>
              <a:rPr lang="en-US" sz="2800" b="1" i="1" u="sng" dirty="0">
                <a:solidFill>
                  <a:srgbClr val="0070C0"/>
                </a:solidFill>
                <a:effectLst>
                  <a:outerShdw blurRad="38100" dist="38100" dir="2700000" algn="tl">
                    <a:srgbClr val="000000">
                      <a:alpha val="43137"/>
                    </a:srgbClr>
                  </a:outerShdw>
                </a:effectLst>
              </a:rPr>
              <a:t>over his image</a:t>
            </a:r>
            <a:r>
              <a:rPr lang="en-US" sz="2800" b="1" dirty="0"/>
              <a:t>, and </a:t>
            </a:r>
            <a:r>
              <a:rPr lang="en-US" sz="2800" b="1" i="1" u="sng" dirty="0">
                <a:solidFill>
                  <a:srgbClr val="0070C0"/>
                </a:solidFill>
                <a:effectLst>
                  <a:outerShdw blurRad="38100" dist="38100" dir="2700000" algn="tl">
                    <a:srgbClr val="000000">
                      <a:alpha val="43137"/>
                    </a:srgbClr>
                  </a:outerShdw>
                </a:effectLst>
              </a:rPr>
              <a:t>over his mark, </a:t>
            </a:r>
            <a:r>
              <a:rPr lang="en-US" sz="2800" b="1" dirty="0"/>
              <a:t>and over the number of his name, </a:t>
            </a:r>
            <a:r>
              <a:rPr lang="en-US" sz="2800" b="1" i="1" u="sng" dirty="0">
                <a:solidFill>
                  <a:srgbClr val="C00000"/>
                </a:solidFill>
                <a:effectLst>
                  <a:outerShdw blurRad="38100" dist="38100" dir="2700000" algn="tl">
                    <a:srgbClr val="000000">
                      <a:alpha val="43137"/>
                    </a:srgbClr>
                  </a:outerShdw>
                </a:effectLst>
              </a:rPr>
              <a:t>stand on the sea of glass</a:t>
            </a:r>
            <a:r>
              <a:rPr lang="en-US" sz="2800" b="1" dirty="0"/>
              <a:t>, having the harps of God. </a:t>
            </a:r>
          </a:p>
          <a:p>
            <a:endParaRPr lang="en-US" sz="2800" b="1" dirty="0"/>
          </a:p>
          <a:p>
            <a:r>
              <a:rPr lang="en-US" sz="2800" b="1" dirty="0" smtClean="0"/>
              <a:t>»     </a:t>
            </a:r>
            <a:r>
              <a:rPr lang="en-US" sz="2800" b="1" dirty="0"/>
              <a:t>3     †     And they </a:t>
            </a:r>
            <a:r>
              <a:rPr lang="en-US" sz="3600" b="1" i="1" u="sng" dirty="0">
                <a:solidFill>
                  <a:srgbClr val="C00000"/>
                </a:solidFill>
                <a:effectLst>
                  <a:outerShdw blurRad="38100" dist="38100" dir="2700000" algn="tl">
                    <a:srgbClr val="000000">
                      <a:alpha val="43137"/>
                    </a:srgbClr>
                  </a:outerShdw>
                </a:effectLst>
              </a:rPr>
              <a:t>sing the song of </a:t>
            </a:r>
            <a:r>
              <a:rPr lang="en-US" sz="3600" b="1" i="1" u="sng" dirty="0">
                <a:solidFill>
                  <a:srgbClr val="0070C0"/>
                </a:solidFill>
                <a:effectLst>
                  <a:outerShdw blurRad="38100" dist="38100" dir="2700000" algn="tl">
                    <a:srgbClr val="000000">
                      <a:alpha val="43137"/>
                    </a:srgbClr>
                  </a:outerShdw>
                </a:effectLst>
              </a:rPr>
              <a:t>Moses</a:t>
            </a:r>
            <a:r>
              <a:rPr lang="en-US" sz="3600" b="1" i="1" u="sng" dirty="0">
                <a:solidFill>
                  <a:srgbClr val="C00000"/>
                </a:solidFill>
                <a:effectLst>
                  <a:outerShdw blurRad="38100" dist="38100" dir="2700000" algn="tl">
                    <a:srgbClr val="000000">
                      <a:alpha val="43137"/>
                    </a:srgbClr>
                  </a:outerShdw>
                </a:effectLst>
              </a:rPr>
              <a:t> </a:t>
            </a:r>
            <a:r>
              <a:rPr lang="en-US" sz="2800" b="1" dirty="0"/>
              <a:t>the servant of God, and </a:t>
            </a:r>
            <a:r>
              <a:rPr lang="en-US" sz="3600" b="1" i="1" u="sng" dirty="0">
                <a:solidFill>
                  <a:srgbClr val="C00000"/>
                </a:solidFill>
                <a:effectLst>
                  <a:outerShdw blurRad="38100" dist="38100" dir="2700000" algn="tl">
                    <a:srgbClr val="000000">
                      <a:alpha val="43137"/>
                    </a:srgbClr>
                  </a:outerShdw>
                </a:effectLst>
              </a:rPr>
              <a:t>the song of the </a:t>
            </a:r>
            <a:r>
              <a:rPr lang="en-US" sz="3600" b="1" i="1" u="sng" dirty="0">
                <a:solidFill>
                  <a:srgbClr val="0070C0"/>
                </a:solidFill>
                <a:effectLst>
                  <a:outerShdw blurRad="38100" dist="38100" dir="2700000" algn="tl">
                    <a:srgbClr val="000000">
                      <a:alpha val="43137"/>
                    </a:srgbClr>
                  </a:outerShdw>
                </a:effectLst>
              </a:rPr>
              <a:t>Lamb, </a:t>
            </a:r>
            <a:r>
              <a:rPr lang="en-US" sz="2800" b="1" dirty="0"/>
              <a:t>saying, Great and </a:t>
            </a:r>
            <a:r>
              <a:rPr lang="en-US" sz="2800" b="1" dirty="0" err="1"/>
              <a:t>marvellous</a:t>
            </a:r>
            <a:r>
              <a:rPr lang="en-US" sz="2800" b="1" dirty="0"/>
              <a:t> are thy works, Lord God Almighty; just and true are thy ways, thou King of saints. </a:t>
            </a:r>
          </a:p>
        </p:txBody>
      </p:sp>
      <p:sp>
        <p:nvSpPr>
          <p:cNvPr id="3" name="Rectangle 2"/>
          <p:cNvSpPr/>
          <p:nvPr/>
        </p:nvSpPr>
        <p:spPr>
          <a:xfrm>
            <a:off x="0" y="0"/>
            <a:ext cx="12191999" cy="1446550"/>
          </a:xfrm>
          <a:prstGeom prst="rect">
            <a:avLst/>
          </a:prstGeom>
          <a:noFill/>
        </p:spPr>
        <p:txBody>
          <a:bodyPr wrap="square" lIns="91440" tIns="45720" rIns="91440" bIns="45720">
            <a:spAutoFit/>
          </a:bodyPr>
          <a:lstStyle/>
          <a:p>
            <a:pPr algn="ctr"/>
            <a:r>
              <a:rPr lang="en-US" sz="4400" b="1" cap="none" spc="0" dirty="0" smtClean="0">
                <a:ln w="0"/>
                <a:solidFill>
                  <a:schemeClr val="tx1"/>
                </a:solidFill>
                <a:effectLst>
                  <a:outerShdw blurRad="38100" dist="19050" dir="2700000" algn="tl" rotWithShape="0">
                    <a:schemeClr val="dk1">
                      <a:alpha val="40000"/>
                    </a:schemeClr>
                  </a:outerShdw>
                </a:effectLst>
              </a:rPr>
              <a:t>THE SEA OF GLASS IS THE SYMBOL OF </a:t>
            </a:r>
            <a:r>
              <a:rPr lang="en-US" sz="4400" b="1" u="sng" cap="none" spc="0" dirty="0" smtClean="0">
                <a:ln w="0"/>
                <a:solidFill>
                  <a:srgbClr val="C00000"/>
                </a:solidFill>
                <a:effectLst>
                  <a:outerShdw blurRad="38100" dist="19050" dir="2700000" algn="tl" rotWithShape="0">
                    <a:schemeClr val="dk1">
                      <a:alpha val="40000"/>
                    </a:schemeClr>
                  </a:outerShdw>
                </a:effectLst>
              </a:rPr>
              <a:t>THE LAVER</a:t>
            </a:r>
          </a:p>
          <a:p>
            <a:pPr algn="ctr"/>
            <a:r>
              <a:rPr lang="en-US" sz="4400" b="1" dirty="0" smtClean="0">
                <a:ln w="0"/>
                <a:effectLst>
                  <a:outerShdw blurRad="38100" dist="19050" dir="2700000" algn="tl" rotWithShape="0">
                    <a:schemeClr val="dk1">
                      <a:alpha val="40000"/>
                    </a:schemeClr>
                  </a:outerShdw>
                </a:effectLst>
              </a:rPr>
              <a:t>IN THE OUTER COURT.</a:t>
            </a:r>
            <a:endParaRPr lang="en-US" sz="4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2682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0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2743201"/>
            <a:ext cx="1066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4343401"/>
            <a:ext cx="762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20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743201"/>
            <a:ext cx="60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20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33400"/>
            <a:ext cx="1143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20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2743200"/>
            <a:ext cx="83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0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9120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Line 2056"/>
          <p:cNvSpPr>
            <a:spLocks noChangeShapeType="1"/>
          </p:cNvSpPr>
          <p:nvPr/>
        </p:nvSpPr>
        <p:spPr bwMode="auto">
          <a:xfrm>
            <a:off x="6513551" y="22764"/>
            <a:ext cx="39649" cy="683523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7" name="Line 2057"/>
          <p:cNvSpPr>
            <a:spLocks noChangeShapeType="1"/>
          </p:cNvSpPr>
          <p:nvPr/>
        </p:nvSpPr>
        <p:spPr bwMode="auto">
          <a:xfrm>
            <a:off x="6553200" y="2133600"/>
            <a:ext cx="144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8" name="Line 2058"/>
          <p:cNvSpPr>
            <a:spLocks noChangeShapeType="1"/>
          </p:cNvSpPr>
          <p:nvPr/>
        </p:nvSpPr>
        <p:spPr bwMode="auto">
          <a:xfrm flipH="1">
            <a:off x="9296400" y="21336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899" name="Line 2059"/>
          <p:cNvSpPr>
            <a:spLocks noChangeShapeType="1"/>
          </p:cNvSpPr>
          <p:nvPr/>
        </p:nvSpPr>
        <p:spPr bwMode="auto">
          <a:xfrm>
            <a:off x="6553200" y="4191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0" name="Line 2060"/>
          <p:cNvSpPr>
            <a:spLocks noChangeShapeType="1"/>
          </p:cNvSpPr>
          <p:nvPr/>
        </p:nvSpPr>
        <p:spPr bwMode="auto">
          <a:xfrm flipH="1">
            <a:off x="9372600" y="4191000"/>
            <a:ext cx="1295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1" name="Line 2061"/>
          <p:cNvSpPr>
            <a:spLocks noChangeShapeType="1"/>
          </p:cNvSpPr>
          <p:nvPr/>
        </p:nvSpPr>
        <p:spPr bwMode="auto">
          <a:xfrm>
            <a:off x="8001000" y="2133600"/>
            <a:ext cx="12954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2" name="Line 2062"/>
          <p:cNvSpPr>
            <a:spLocks noChangeShapeType="1"/>
          </p:cNvSpPr>
          <p:nvPr/>
        </p:nvSpPr>
        <p:spPr bwMode="auto">
          <a:xfrm>
            <a:off x="7924800" y="4191000"/>
            <a:ext cx="14478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sz="2400" dirty="0">
              <a:solidFill>
                <a:srgbClr val="000000"/>
              </a:solidFill>
              <a:latin typeface="Calibri" panose="020F0502020204030204" pitchFamily="34" charset="0"/>
            </a:endParaRPr>
          </a:p>
        </p:txBody>
      </p:sp>
      <p:sp>
        <p:nvSpPr>
          <p:cNvPr id="37903" name="Text Box 2063"/>
          <p:cNvSpPr txBox="1">
            <a:spLocks noChangeArrowheads="1"/>
          </p:cNvSpPr>
          <p:nvPr/>
        </p:nvSpPr>
        <p:spPr bwMode="auto">
          <a:xfrm>
            <a:off x="4764" y="332175"/>
            <a:ext cx="655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OF HOLIES</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…THE WEDDING </a:t>
            </a:r>
            <a:r>
              <a:rPr lang="en-US" altLang="en-US" sz="2400" b="1" dirty="0" smtClean="0">
                <a:solidFill>
                  <a:srgbClr val="000000"/>
                </a:solidFill>
                <a:latin typeface="Calibri" panose="020F0502020204030204" pitchFamily="34" charset="0"/>
                <a:cs typeface="Calibri" panose="020F0502020204030204" pitchFamily="34" charset="0"/>
              </a:rPr>
              <a:t>SUPPER TO </a:t>
            </a:r>
            <a:r>
              <a:rPr lang="en-US" altLang="en-US" sz="2400" b="1" dirty="0">
                <a:solidFill>
                  <a:srgbClr val="000000"/>
                </a:solidFill>
                <a:latin typeface="Calibri" panose="020F0502020204030204" pitchFamily="34" charset="0"/>
                <a:cs typeface="Calibri" panose="020F0502020204030204" pitchFamily="34" charset="0"/>
              </a:rPr>
              <a:t>COME… </a:t>
            </a:r>
            <a:endParaRPr lang="en-US" altLang="en-US" sz="2400" b="1" dirty="0" smtClean="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r>
              <a:rPr lang="en-US" altLang="en-US" sz="2400" b="1" dirty="0" smtClean="0">
                <a:solidFill>
                  <a:srgbClr val="000000"/>
                </a:solidFill>
                <a:latin typeface="Calibri" panose="020F0502020204030204" pitchFamily="34" charset="0"/>
                <a:cs typeface="Calibri" panose="020F0502020204030204" pitchFamily="34" charset="0"/>
              </a:rPr>
              <a:t>a </a:t>
            </a:r>
            <a:r>
              <a:rPr lang="en-US" altLang="en-US" sz="2400" b="1" dirty="0">
                <a:solidFill>
                  <a:srgbClr val="000000"/>
                </a:solidFill>
                <a:latin typeface="Calibri" panose="020F0502020204030204" pitchFamily="34" charset="0"/>
                <a:cs typeface="Calibri" panose="020F0502020204030204" pitchFamily="34" charset="0"/>
              </a:rPr>
              <a:t>general gathering</a:t>
            </a:r>
          </a:p>
          <a:p>
            <a:pPr fontAlgn="base">
              <a:spcBef>
                <a:spcPct val="0"/>
              </a:spcBef>
              <a:spcAft>
                <a:spcPct val="0"/>
              </a:spcAft>
            </a:pPr>
            <a:endParaRPr lang="en-US" altLang="en-US" sz="2400" b="1" dirty="0">
              <a:solidFill>
                <a:srgbClr val="000000"/>
              </a:solidFill>
              <a:latin typeface="Calibri" panose="020F0502020204030204" pitchFamily="34" charset="0"/>
            </a:endParaRPr>
          </a:p>
        </p:txBody>
      </p:sp>
      <p:sp>
        <p:nvSpPr>
          <p:cNvPr id="37904" name="Text Box 2064"/>
          <p:cNvSpPr txBox="1">
            <a:spLocks noChangeArrowheads="1"/>
          </p:cNvSpPr>
          <p:nvPr/>
        </p:nvSpPr>
        <p:spPr bwMode="auto">
          <a:xfrm>
            <a:off x="-11716" y="2420687"/>
            <a:ext cx="64887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PLACE</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SAINTS BEYOND THE </a:t>
            </a:r>
            <a:r>
              <a:rPr lang="en-US" altLang="en-US" sz="2400" b="1" dirty="0" smtClean="0">
                <a:solidFill>
                  <a:srgbClr val="000000"/>
                </a:solidFill>
                <a:latin typeface="Calibri" panose="020F0502020204030204" pitchFamily="34" charset="0"/>
                <a:cs typeface="Calibri" panose="020F0502020204030204" pitchFamily="34" charset="0"/>
              </a:rPr>
              <a:t>CURTAIN OF </a:t>
            </a:r>
            <a:r>
              <a:rPr lang="en-US" altLang="en-US" sz="2400" b="1" dirty="0">
                <a:solidFill>
                  <a:srgbClr val="000000"/>
                </a:solidFill>
                <a:latin typeface="Calibri" panose="020F0502020204030204" pitchFamily="34" charset="0"/>
                <a:cs typeface="Calibri" panose="020F0502020204030204" pitchFamily="34" charset="0"/>
              </a:rPr>
              <a:t>TIME… </a:t>
            </a:r>
            <a:r>
              <a:rPr lang="en-US" altLang="en-US" sz="2400" b="1" dirty="0" smtClean="0">
                <a:solidFill>
                  <a:srgbClr val="000000"/>
                </a:solidFill>
                <a:latin typeface="Calibri" panose="020F0502020204030204" pitchFamily="34" charset="0"/>
                <a:cs typeface="Calibri" panose="020F0502020204030204" pitchFamily="34" charset="0"/>
              </a:rPr>
              <a:t>…gathered with the messenger of each age.</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5" name="Text Box 2065"/>
          <p:cNvSpPr txBox="1">
            <a:spLocks noChangeArrowheads="1"/>
          </p:cNvSpPr>
          <p:nvPr/>
        </p:nvSpPr>
        <p:spPr bwMode="auto">
          <a:xfrm>
            <a:off x="16727" y="4691063"/>
            <a:ext cx="6477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OUTER COURT</a:t>
            </a: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…REV </a:t>
            </a:r>
            <a:r>
              <a:rPr lang="en-US" altLang="en-US" sz="2400" b="1" dirty="0" smtClean="0">
                <a:solidFill>
                  <a:srgbClr val="000000"/>
                </a:solidFill>
                <a:latin typeface="Calibri" panose="020F0502020204030204" pitchFamily="34" charset="0"/>
                <a:cs typeface="Calibri" panose="020F0502020204030204" pitchFamily="34" charset="0"/>
              </a:rPr>
              <a:t>15…those who got victory over the beast.</a:t>
            </a:r>
            <a:endParaRPr lang="en-US" altLang="en-US" sz="2400" b="1" dirty="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…JEWISH SOULS </a:t>
            </a:r>
            <a:r>
              <a:rPr lang="en-US" altLang="en-US" sz="2400" b="1" dirty="0" smtClean="0">
                <a:solidFill>
                  <a:srgbClr val="000000"/>
                </a:solidFill>
                <a:latin typeface="Calibri" panose="020F0502020204030204" pitchFamily="34" charset="0"/>
                <a:cs typeface="Calibri" panose="020F0502020204030204" pitchFamily="34" charset="0"/>
              </a:rPr>
              <a:t>under the altar (</a:t>
            </a:r>
            <a:r>
              <a:rPr lang="en-US" altLang="en-US" sz="2400" b="1" dirty="0">
                <a:solidFill>
                  <a:srgbClr val="000000"/>
                </a:solidFill>
                <a:latin typeface="Calibri" panose="020F0502020204030204" pitchFamily="34" charset="0"/>
                <a:cs typeface="Calibri" panose="020F0502020204030204" pitchFamily="34" charset="0"/>
              </a:rPr>
              <a:t>5</a:t>
            </a:r>
            <a:r>
              <a:rPr lang="en-US" altLang="en-US" sz="2400" b="1" baseline="30000" dirty="0">
                <a:solidFill>
                  <a:srgbClr val="000000"/>
                </a:solidFill>
                <a:latin typeface="Calibri" panose="020F0502020204030204" pitchFamily="34" charset="0"/>
                <a:cs typeface="Calibri" panose="020F0502020204030204" pitchFamily="34" charset="0"/>
              </a:rPr>
              <a:t>TH</a:t>
            </a:r>
            <a:r>
              <a:rPr lang="en-US" altLang="en-US" sz="2400" b="1" dirty="0">
                <a:solidFill>
                  <a:srgbClr val="000000"/>
                </a:solidFill>
                <a:latin typeface="Calibri" panose="020F0502020204030204" pitchFamily="34" charset="0"/>
                <a:cs typeface="Calibri" panose="020F0502020204030204" pitchFamily="34" charset="0"/>
              </a:rPr>
              <a:t> SEAL)… </a:t>
            </a:r>
            <a:r>
              <a:rPr lang="en-US" altLang="en-US" sz="2400" b="1" dirty="0" smtClean="0">
                <a:solidFill>
                  <a:srgbClr val="000000"/>
                </a:solidFill>
                <a:latin typeface="Calibri" panose="020F0502020204030204" pitchFamily="34" charset="0"/>
                <a:cs typeface="Calibri" panose="020F0502020204030204" pitchFamily="34" charset="0"/>
              </a:rPr>
              <a:t>unrobed…. Disembodied souls.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6" name="Text Box 2066"/>
          <p:cNvSpPr txBox="1">
            <a:spLocks noChangeArrowheads="1"/>
          </p:cNvSpPr>
          <p:nvPr/>
        </p:nvSpPr>
        <p:spPr bwMode="auto">
          <a:xfrm>
            <a:off x="6705601" y="5029201"/>
            <a:ext cx="3646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0000"/>
                </a:solidFill>
                <a:latin typeface="Calibri" panose="020F0502020204030204" pitchFamily="34" charset="0"/>
                <a:cs typeface="Calibri" panose="020F0502020204030204" pitchFamily="34" charset="0"/>
              </a:rPr>
              <a:t>Sea of glass</a:t>
            </a:r>
            <a:r>
              <a:rPr lang="en-US" altLang="en-US" sz="2400" b="1" dirty="0">
                <a:solidFill>
                  <a:srgbClr val="000000"/>
                </a:solidFill>
                <a:latin typeface="Calibri" panose="020F0502020204030204" pitchFamily="34" charset="0"/>
                <a:cs typeface="Calibri" panose="020F0502020204030204" pitchFamily="34" charset="0"/>
              </a:rPr>
              <a:t>…foolish virgins</a:t>
            </a:r>
          </a:p>
          <a:p>
            <a:pPr fontAlgn="base">
              <a:spcBef>
                <a:spcPct val="0"/>
              </a:spcBef>
              <a:spcAft>
                <a:spcPct val="0"/>
              </a:spcAft>
            </a:pPr>
            <a:r>
              <a:rPr lang="en-US" altLang="en-US" sz="2400" b="1" dirty="0" smtClean="0">
                <a:solidFill>
                  <a:srgbClr val="000000"/>
                </a:solidFill>
                <a:latin typeface="Calibri" panose="020F0502020204030204" pitchFamily="34" charset="0"/>
                <a:cs typeface="Calibri" panose="020F0502020204030204" pitchFamily="34" charset="0"/>
              </a:rPr>
              <a:t>    &amp; </a:t>
            </a:r>
            <a:r>
              <a:rPr lang="en-US" altLang="en-US" sz="2400" b="1" dirty="0">
                <a:solidFill>
                  <a:srgbClr val="000000"/>
                </a:solidFill>
                <a:latin typeface="Calibri" panose="020F0502020204030204" pitchFamily="34" charset="0"/>
                <a:cs typeface="Calibri" panose="020F0502020204030204" pitchFamily="34" charset="0"/>
              </a:rPr>
              <a:t>144000 Jewish saints.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7" name="Text Box 2067"/>
          <p:cNvSpPr txBox="1">
            <a:spLocks noChangeArrowheads="1"/>
          </p:cNvSpPr>
          <p:nvPr/>
        </p:nvSpPr>
        <p:spPr bwMode="auto">
          <a:xfrm>
            <a:off x="6905161" y="6400800"/>
            <a:ext cx="3674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Souls under the altar…Jews</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09" name="Text Box 2069"/>
          <p:cNvSpPr txBox="1">
            <a:spLocks noChangeArrowheads="1"/>
          </p:cNvSpPr>
          <p:nvPr/>
        </p:nvSpPr>
        <p:spPr bwMode="auto">
          <a:xfrm>
            <a:off x="6705600" y="3352801"/>
            <a:ext cx="37385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Redeemed Bride of all ages</a:t>
            </a:r>
          </a:p>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that have died in Christ.</a:t>
            </a:r>
            <a:endParaRPr lang="en-AU" altLang="en-US" sz="2400" b="1" dirty="0">
              <a:solidFill>
                <a:srgbClr val="000000"/>
              </a:solidFill>
              <a:latin typeface="Calibri" panose="020F0502020204030204" pitchFamily="34" charset="0"/>
              <a:cs typeface="Calibri" panose="020F0502020204030204" pitchFamily="34" charset="0"/>
            </a:endParaRPr>
          </a:p>
        </p:txBody>
      </p:sp>
      <p:sp>
        <p:nvSpPr>
          <p:cNvPr id="37910" name="Text Box 2070"/>
          <p:cNvSpPr txBox="1">
            <a:spLocks noChangeArrowheads="1"/>
          </p:cNvSpPr>
          <p:nvPr/>
        </p:nvSpPr>
        <p:spPr bwMode="auto">
          <a:xfrm>
            <a:off x="6689726" y="1184276"/>
            <a:ext cx="359829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Bride of this day gathered</a:t>
            </a:r>
          </a:p>
          <a:p>
            <a:pPr algn="ctr" fontAlgn="base">
              <a:spcBef>
                <a:spcPct val="0"/>
              </a:spcBef>
              <a:spcAft>
                <a:spcPct val="0"/>
              </a:spcAft>
            </a:pPr>
            <a:r>
              <a:rPr lang="en-US" altLang="en-US" sz="2400" b="1" dirty="0">
                <a:solidFill>
                  <a:srgbClr val="000000"/>
                </a:solidFill>
                <a:latin typeface="Calibri" panose="020F0502020204030204" pitchFamily="34" charset="0"/>
                <a:cs typeface="Calibri" panose="020F0502020204030204" pitchFamily="34" charset="0"/>
              </a:rPr>
              <a:t>with Bride of all the ages.</a:t>
            </a:r>
            <a:endParaRPr lang="en-AU" altLang="en-US" sz="2400" b="1" dirty="0">
              <a:solidFill>
                <a:srgbClr val="00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10707649" y="22765"/>
            <a:ext cx="13252"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rot="21171583">
            <a:off x="4674629" y="4595592"/>
            <a:ext cx="3604740" cy="497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ight Brace 3"/>
          <p:cNvSpPr/>
          <p:nvPr/>
        </p:nvSpPr>
        <p:spPr>
          <a:xfrm>
            <a:off x="10860049" y="4191000"/>
            <a:ext cx="371830" cy="2581276"/>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 name="TextBox 4"/>
          <p:cNvSpPr txBox="1"/>
          <p:nvPr/>
        </p:nvSpPr>
        <p:spPr>
          <a:xfrm>
            <a:off x="11294941" y="4937284"/>
            <a:ext cx="989609" cy="1077218"/>
          </a:xfrm>
          <a:prstGeom prst="rect">
            <a:avLst/>
          </a:prstGeom>
          <a:noFill/>
        </p:spPr>
        <p:txBody>
          <a:bodyPr wrap="square" rtlCol="0">
            <a:spAutoFit/>
          </a:bodyPr>
          <a:lstStyle/>
          <a:p>
            <a:r>
              <a:rPr lang="en-NZ" sz="1600" b="1" dirty="0" smtClean="0">
                <a:latin typeface="Calibri" panose="020F0502020204030204" pitchFamily="34" charset="0"/>
                <a:ea typeface="Calibri" panose="020F0502020204030204" pitchFamily="34" charset="0"/>
                <a:cs typeface="Calibri" panose="020F0502020204030204" pitchFamily="34" charset="0"/>
              </a:rPr>
              <a:t>ALL IN</a:t>
            </a:r>
          </a:p>
          <a:p>
            <a:r>
              <a:rPr lang="en-NZ" sz="1600" b="1" dirty="0" smtClean="0">
                <a:latin typeface="Calibri" panose="020F0502020204030204" pitchFamily="34" charset="0"/>
                <a:ea typeface="Calibri" panose="020F0502020204030204" pitchFamily="34" charset="0"/>
                <a:cs typeface="Calibri" panose="020F0502020204030204" pitchFamily="34" charset="0"/>
              </a:rPr>
              <a:t>ONE</a:t>
            </a:r>
          </a:p>
          <a:p>
            <a:r>
              <a:rPr lang="en-NZ" sz="1600" b="1" dirty="0" smtClean="0">
                <a:latin typeface="Calibri" panose="020F0502020204030204" pitchFamily="34" charset="0"/>
                <a:ea typeface="Calibri" panose="020F0502020204030204" pitchFamily="34" charset="0"/>
                <a:cs typeface="Calibri" panose="020F0502020204030204" pitchFamily="34" charset="0"/>
              </a:rPr>
              <a:t>SIMILAR</a:t>
            </a:r>
          </a:p>
          <a:p>
            <a:r>
              <a:rPr lang="en-NZ" sz="1600" b="1" dirty="0" smtClean="0">
                <a:latin typeface="Calibri" panose="020F0502020204030204" pitchFamily="34" charset="0"/>
                <a:ea typeface="Calibri" panose="020F0502020204030204" pitchFamily="34" charset="0"/>
                <a:cs typeface="Calibri" panose="020F0502020204030204" pitchFamily="34" charset="0"/>
              </a:rPr>
              <a:t>PLACE</a:t>
            </a:r>
            <a:endParaRPr lang="en-NZ"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0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786235"/>
            <a:ext cx="12192000" cy="3416320"/>
          </a:xfrm>
          <a:prstGeom prst="rect">
            <a:avLst/>
          </a:prstGeom>
        </p:spPr>
        <p:txBody>
          <a:bodyPr wrap="square">
            <a:spAutoFit/>
          </a:bodyPr>
          <a:lstStyle/>
          <a:p>
            <a:r>
              <a:rPr lang="en-US" sz="5400" b="1" dirty="0"/>
              <a:t>PROVERBS 18:21</a:t>
            </a:r>
          </a:p>
          <a:p>
            <a:r>
              <a:rPr lang="en-US" sz="5400" b="1" dirty="0"/>
              <a:t>»     21     †      ¶  </a:t>
            </a:r>
            <a:r>
              <a:rPr lang="en-US" sz="5400" b="1" i="1" u="sng" dirty="0">
                <a:solidFill>
                  <a:srgbClr val="C00000"/>
                </a:solidFill>
                <a:effectLst>
                  <a:outerShdw blurRad="38100" dist="38100" dir="2700000" algn="tl">
                    <a:srgbClr val="000000">
                      <a:alpha val="43137"/>
                    </a:srgbClr>
                  </a:outerShdw>
                </a:effectLst>
              </a:rPr>
              <a:t>Death and life </a:t>
            </a:r>
            <a:r>
              <a:rPr lang="en-US" sz="5400" b="1" dirty="0"/>
              <a:t>are in the </a:t>
            </a:r>
            <a:r>
              <a:rPr lang="en-US" sz="5400" b="1" i="1" u="sng" dirty="0">
                <a:solidFill>
                  <a:srgbClr val="C00000"/>
                </a:solidFill>
                <a:effectLst>
                  <a:outerShdw blurRad="38100" dist="38100" dir="2700000" algn="tl">
                    <a:srgbClr val="000000">
                      <a:alpha val="43137"/>
                    </a:srgbClr>
                  </a:outerShdw>
                </a:effectLst>
              </a:rPr>
              <a:t>power of the tongue: </a:t>
            </a:r>
            <a:r>
              <a:rPr lang="en-US" sz="5400" b="1" dirty="0"/>
              <a:t>and they that love it shall </a:t>
            </a:r>
            <a:r>
              <a:rPr lang="en-US" sz="5400" b="1" i="1" u="sng" dirty="0">
                <a:solidFill>
                  <a:srgbClr val="0070C0"/>
                </a:solidFill>
                <a:effectLst>
                  <a:outerShdw blurRad="38100" dist="38100" dir="2700000" algn="tl">
                    <a:srgbClr val="000000">
                      <a:alpha val="43137"/>
                    </a:srgbClr>
                  </a:outerShdw>
                </a:effectLst>
              </a:rPr>
              <a:t>eat the fruit thereof.</a:t>
            </a:r>
          </a:p>
        </p:txBody>
      </p:sp>
    </p:spTree>
    <p:extLst>
      <p:ext uri="{BB962C8B-B14F-4D97-AF65-F5344CB8AC3E}">
        <p14:creationId xmlns:p14="http://schemas.microsoft.com/office/powerpoint/2010/main" val="261050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2723495"/>
            <a:ext cx="12192000" cy="1446550"/>
          </a:xfrm>
          <a:prstGeom prst="rect">
            <a:avLst/>
          </a:prstGeom>
          <a:noFill/>
        </p:spPr>
        <p:txBody>
          <a:bodyPr wrap="square" lIns="91440" tIns="45720" rIns="91440" bIns="45720">
            <a:spAutoFit/>
          </a:bodyPr>
          <a:lstStyle/>
          <a:p>
            <a:pPr algn="ctr"/>
            <a:r>
              <a:rPr lang="en-US" sz="8800" b="1" cap="none" spc="0" dirty="0" smtClean="0">
                <a:ln w="0"/>
                <a:solidFill>
                  <a:schemeClr val="tx1"/>
                </a:solidFill>
                <a:effectLst>
                  <a:outerShdw blurRad="38100" dist="19050" dir="2700000" algn="tl" rotWithShape="0">
                    <a:schemeClr val="dk1">
                      <a:alpha val="40000"/>
                    </a:schemeClr>
                  </a:outerShdw>
                </a:effectLst>
              </a:rPr>
              <a:t>SEEDS AND BODIES</a:t>
            </a:r>
            <a:endParaRPr lang="en-US" sz="8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1862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97215"/>
            <a:ext cx="12192000" cy="6494085"/>
          </a:xfrm>
          <a:prstGeom prst="rect">
            <a:avLst/>
          </a:prstGeom>
        </p:spPr>
        <p:txBody>
          <a:bodyPr wrap="square">
            <a:spAutoFit/>
          </a:bodyPr>
          <a:lstStyle/>
          <a:p>
            <a:r>
              <a:rPr lang="en-US" sz="3200" b="1" dirty="0"/>
              <a:t>I CORINTHIANS 15:35</a:t>
            </a:r>
          </a:p>
          <a:p>
            <a:r>
              <a:rPr lang="en-US" sz="3200" b="1" dirty="0"/>
              <a:t>»     35     †      ¶  But some man will say, </a:t>
            </a:r>
            <a:r>
              <a:rPr lang="en-US" sz="3200" b="1" i="1" dirty="0">
                <a:solidFill>
                  <a:srgbClr val="C00000"/>
                </a:solidFill>
                <a:effectLst>
                  <a:outerShdw blurRad="38100" dist="38100" dir="2700000" algn="tl">
                    <a:srgbClr val="000000">
                      <a:alpha val="43137"/>
                    </a:srgbClr>
                  </a:outerShdw>
                </a:effectLst>
              </a:rPr>
              <a:t>How are the dead raised up? and with what body do they come? </a:t>
            </a:r>
          </a:p>
          <a:p>
            <a:endParaRPr lang="en-US" sz="3200" b="1" dirty="0"/>
          </a:p>
          <a:p>
            <a:r>
              <a:rPr lang="en-US" sz="3200" b="1" dirty="0" smtClean="0"/>
              <a:t>»     </a:t>
            </a:r>
            <a:r>
              <a:rPr lang="en-US" sz="3200" b="1" dirty="0"/>
              <a:t>36     †     Thou fool, that which thou </a:t>
            </a:r>
            <a:r>
              <a:rPr lang="en-US" sz="3200" b="1" i="1" u="sng" dirty="0" err="1">
                <a:solidFill>
                  <a:srgbClr val="0070C0"/>
                </a:solidFill>
                <a:effectLst>
                  <a:outerShdw blurRad="38100" dist="38100" dir="2700000" algn="tl">
                    <a:srgbClr val="000000">
                      <a:alpha val="43137"/>
                    </a:srgbClr>
                  </a:outerShdw>
                </a:effectLst>
              </a:rPr>
              <a:t>sowest</a:t>
            </a:r>
            <a:r>
              <a:rPr lang="en-US" sz="3200" b="1" dirty="0"/>
              <a:t> is not quickened, except it die: </a:t>
            </a:r>
          </a:p>
          <a:p>
            <a:endParaRPr lang="en-US" sz="3200" b="1" dirty="0"/>
          </a:p>
          <a:p>
            <a:r>
              <a:rPr lang="en-US" sz="3200" b="1" dirty="0" smtClean="0"/>
              <a:t>»     </a:t>
            </a:r>
            <a:r>
              <a:rPr lang="en-US" sz="3200" b="1" dirty="0"/>
              <a:t>37     †     And that which thou </a:t>
            </a:r>
            <a:r>
              <a:rPr lang="en-US" sz="3200" b="1" dirty="0" err="1"/>
              <a:t>sowest</a:t>
            </a:r>
            <a:r>
              <a:rPr lang="en-US" sz="3200" b="1" dirty="0"/>
              <a:t>, </a:t>
            </a:r>
            <a:r>
              <a:rPr lang="en-US" sz="3200" b="1" i="1" u="sng" dirty="0">
                <a:solidFill>
                  <a:srgbClr val="C00000"/>
                </a:solidFill>
                <a:effectLst>
                  <a:outerShdw blurRad="38100" dist="38100" dir="2700000" algn="tl">
                    <a:srgbClr val="000000">
                      <a:alpha val="43137"/>
                    </a:srgbClr>
                  </a:outerShdw>
                </a:effectLst>
              </a:rPr>
              <a:t>thou </a:t>
            </a:r>
            <a:r>
              <a:rPr lang="en-US" sz="3200" b="1" i="1" u="sng" dirty="0" err="1">
                <a:solidFill>
                  <a:srgbClr val="C00000"/>
                </a:solidFill>
                <a:effectLst>
                  <a:outerShdw blurRad="38100" dist="38100" dir="2700000" algn="tl">
                    <a:srgbClr val="000000">
                      <a:alpha val="43137"/>
                    </a:srgbClr>
                  </a:outerShdw>
                </a:effectLst>
              </a:rPr>
              <a:t>sowest</a:t>
            </a:r>
            <a:r>
              <a:rPr lang="en-US" sz="3200" b="1" i="1" u="sng" dirty="0">
                <a:solidFill>
                  <a:srgbClr val="C00000"/>
                </a:solidFill>
                <a:effectLst>
                  <a:outerShdw blurRad="38100" dist="38100" dir="2700000" algn="tl">
                    <a:srgbClr val="000000">
                      <a:alpha val="43137"/>
                    </a:srgbClr>
                  </a:outerShdw>
                </a:effectLst>
              </a:rPr>
              <a:t> not that body that shall be, but bare </a:t>
            </a:r>
            <a:r>
              <a:rPr lang="en-US" sz="3200" b="1" i="1" u="sng" dirty="0">
                <a:solidFill>
                  <a:srgbClr val="0070C0"/>
                </a:solidFill>
                <a:effectLst>
                  <a:outerShdw blurRad="38100" dist="38100" dir="2700000" algn="tl">
                    <a:srgbClr val="000000">
                      <a:alpha val="43137"/>
                    </a:srgbClr>
                  </a:outerShdw>
                </a:effectLst>
              </a:rPr>
              <a:t>grain</a:t>
            </a:r>
            <a:r>
              <a:rPr lang="en-US" sz="3200" b="1" i="1" u="sng" dirty="0">
                <a:solidFill>
                  <a:srgbClr val="C00000"/>
                </a:solidFill>
                <a:effectLst>
                  <a:outerShdw blurRad="38100" dist="38100" dir="2700000" algn="tl">
                    <a:srgbClr val="000000">
                      <a:alpha val="43137"/>
                    </a:srgbClr>
                  </a:outerShdw>
                </a:effectLst>
              </a:rPr>
              <a:t>, </a:t>
            </a:r>
            <a:r>
              <a:rPr lang="en-US" sz="3200" b="1" dirty="0"/>
              <a:t>it may chance of wheat, or of some other grain: </a:t>
            </a:r>
          </a:p>
          <a:p>
            <a:endParaRPr lang="en-US" sz="3200" b="1" dirty="0" smtClean="0"/>
          </a:p>
          <a:p>
            <a:r>
              <a:rPr lang="en-US" sz="3200" b="1" dirty="0" smtClean="0"/>
              <a:t>»     </a:t>
            </a:r>
            <a:r>
              <a:rPr lang="en-US" sz="3200" b="1" dirty="0"/>
              <a:t>38     </a:t>
            </a:r>
            <a:r>
              <a:rPr lang="en-US" sz="3200" b="1" i="1" dirty="0">
                <a:solidFill>
                  <a:srgbClr val="0070C0"/>
                </a:solidFill>
                <a:effectLst>
                  <a:outerShdw blurRad="38100" dist="38100" dir="2700000" algn="tl">
                    <a:srgbClr val="000000">
                      <a:alpha val="43137"/>
                    </a:srgbClr>
                  </a:outerShdw>
                </a:effectLst>
              </a:rPr>
              <a:t>†     </a:t>
            </a:r>
            <a:r>
              <a:rPr lang="en-US" sz="3200" b="1" dirty="0"/>
              <a:t>But God </a:t>
            </a:r>
            <a:r>
              <a:rPr lang="en-US" sz="3200" b="1" i="1" u="sng" dirty="0">
                <a:solidFill>
                  <a:srgbClr val="0070C0"/>
                </a:solidFill>
                <a:effectLst>
                  <a:outerShdw blurRad="38100" dist="38100" dir="2700000" algn="tl">
                    <a:srgbClr val="000000">
                      <a:alpha val="43137"/>
                    </a:srgbClr>
                  </a:outerShdw>
                </a:effectLst>
              </a:rPr>
              <a:t>giveth it a body </a:t>
            </a:r>
            <a:r>
              <a:rPr lang="en-US" sz="3200" b="1" dirty="0"/>
              <a:t>as it hath pleased him, and to every </a:t>
            </a:r>
            <a:r>
              <a:rPr lang="en-US" sz="3200" b="1" i="1" u="sng" dirty="0">
                <a:solidFill>
                  <a:srgbClr val="C00000"/>
                </a:solidFill>
                <a:effectLst>
                  <a:outerShdw blurRad="38100" dist="38100" dir="2700000" algn="tl">
                    <a:srgbClr val="000000">
                      <a:alpha val="43137"/>
                    </a:srgbClr>
                  </a:outerShdw>
                </a:effectLst>
              </a:rPr>
              <a:t>seed his own body. </a:t>
            </a:r>
          </a:p>
        </p:txBody>
      </p:sp>
    </p:spTree>
    <p:extLst>
      <p:ext uri="{BB962C8B-B14F-4D97-AF65-F5344CB8AC3E}">
        <p14:creationId xmlns:p14="http://schemas.microsoft.com/office/powerpoint/2010/main" val="2530555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406400"/>
            <a:ext cx="12192000" cy="5262979"/>
          </a:xfrm>
          <a:prstGeom prst="rect">
            <a:avLst/>
          </a:prstGeom>
        </p:spPr>
        <p:txBody>
          <a:bodyPr wrap="square">
            <a:spAutoFit/>
          </a:bodyPr>
          <a:lstStyle/>
          <a:p>
            <a:r>
              <a:rPr lang="en-US" sz="2800" b="1" dirty="0"/>
              <a:t>I CORINTHIANS 15:39</a:t>
            </a:r>
          </a:p>
          <a:p>
            <a:r>
              <a:rPr lang="en-US" sz="2800" b="1" dirty="0"/>
              <a:t>»     39     †     All flesh is not the same flesh: but there is one kind of flesh of men, another flesh of beasts, another of fishes, and another of birds. </a:t>
            </a:r>
          </a:p>
          <a:p>
            <a:endParaRPr lang="en-US" sz="2800" b="1" dirty="0"/>
          </a:p>
          <a:p>
            <a:r>
              <a:rPr lang="en-US" sz="2800" b="1" dirty="0" smtClean="0"/>
              <a:t>»     </a:t>
            </a:r>
            <a:r>
              <a:rPr lang="en-US" sz="2800" b="1" dirty="0"/>
              <a:t>40     †     </a:t>
            </a:r>
            <a:r>
              <a:rPr lang="en-US" sz="2800" b="1" i="1" u="sng" dirty="0">
                <a:solidFill>
                  <a:srgbClr val="C00000"/>
                </a:solidFill>
                <a:effectLst>
                  <a:outerShdw blurRad="38100" dist="38100" dir="2700000" algn="tl">
                    <a:srgbClr val="000000">
                      <a:alpha val="43137"/>
                    </a:srgbClr>
                  </a:outerShdw>
                </a:effectLst>
              </a:rPr>
              <a:t>There are also celestial bodies, and bodies terrestrial: </a:t>
            </a:r>
            <a:r>
              <a:rPr lang="en-US" sz="2800" b="1" dirty="0"/>
              <a:t>but the </a:t>
            </a:r>
            <a:r>
              <a:rPr lang="en-US" sz="2800" b="1" i="1" u="sng" dirty="0">
                <a:solidFill>
                  <a:srgbClr val="0070C0"/>
                </a:solidFill>
                <a:effectLst>
                  <a:outerShdw blurRad="38100" dist="38100" dir="2700000" algn="tl">
                    <a:srgbClr val="000000">
                      <a:alpha val="43137"/>
                    </a:srgbClr>
                  </a:outerShdw>
                </a:effectLst>
              </a:rPr>
              <a:t>glory of the celestial is one</a:t>
            </a:r>
            <a:r>
              <a:rPr lang="en-US" sz="2800" b="1" dirty="0"/>
              <a:t>, and </a:t>
            </a:r>
            <a:r>
              <a:rPr lang="en-US" sz="2800" b="1" i="1" u="sng" dirty="0">
                <a:solidFill>
                  <a:srgbClr val="0070C0"/>
                </a:solidFill>
                <a:effectLst>
                  <a:outerShdw blurRad="38100" dist="38100" dir="2700000" algn="tl">
                    <a:srgbClr val="000000">
                      <a:alpha val="43137"/>
                    </a:srgbClr>
                  </a:outerShdw>
                </a:effectLst>
              </a:rPr>
              <a:t>the glory of the terrestrial is another. </a:t>
            </a:r>
          </a:p>
          <a:p>
            <a:endParaRPr lang="en-US" sz="2800" b="1" dirty="0"/>
          </a:p>
          <a:p>
            <a:r>
              <a:rPr lang="en-US" sz="2800" b="1" dirty="0" smtClean="0"/>
              <a:t>»     </a:t>
            </a:r>
            <a:r>
              <a:rPr lang="en-US" sz="2800" b="1" dirty="0"/>
              <a:t>41     †     There is one glory of the sun, and another glory of the moon, and another glory of the stars: for one star </a:t>
            </a:r>
            <a:r>
              <a:rPr lang="en-US" sz="2800" b="1" dirty="0" err="1"/>
              <a:t>differeth</a:t>
            </a:r>
            <a:r>
              <a:rPr lang="en-US" sz="2800" b="1" dirty="0"/>
              <a:t> from another star in glory. </a:t>
            </a:r>
          </a:p>
          <a:p>
            <a:endParaRPr lang="en-US" sz="2800" b="1" dirty="0"/>
          </a:p>
          <a:p>
            <a:r>
              <a:rPr lang="en-US" sz="2800" b="1" dirty="0" smtClean="0"/>
              <a:t>»     </a:t>
            </a:r>
            <a:r>
              <a:rPr lang="en-US" sz="2800" b="1" dirty="0"/>
              <a:t>42     †    </a:t>
            </a:r>
            <a:r>
              <a:rPr lang="en-US" sz="2800" b="1" i="1" u="sng" dirty="0">
                <a:solidFill>
                  <a:srgbClr val="0070C0"/>
                </a:solidFill>
                <a:effectLst>
                  <a:outerShdw blurRad="38100" dist="38100" dir="2700000" algn="tl">
                    <a:srgbClr val="000000">
                      <a:alpha val="43137"/>
                    </a:srgbClr>
                  </a:outerShdw>
                </a:effectLst>
              </a:rPr>
              <a:t> So also is the resurrection of the dead. </a:t>
            </a:r>
            <a:r>
              <a:rPr lang="en-US" sz="2800" b="1" dirty="0"/>
              <a:t>It is sown in corruption; it is raised in incorruption: </a:t>
            </a:r>
          </a:p>
        </p:txBody>
      </p:sp>
    </p:spTree>
    <p:extLst>
      <p:ext uri="{BB962C8B-B14F-4D97-AF65-F5344CB8AC3E}">
        <p14:creationId xmlns:p14="http://schemas.microsoft.com/office/powerpoint/2010/main" val="154547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1999" cy="6801862"/>
          </a:xfrm>
          <a:prstGeom prst="rect">
            <a:avLst/>
          </a:prstGeom>
          <a:noFill/>
        </p:spPr>
        <p:txBody>
          <a:bodyPr wrap="square" lIns="91440" tIns="45720" rIns="91440" bIns="45720">
            <a:spAutoFit/>
          </a:bodyPr>
          <a:lstStyle/>
          <a:p>
            <a:pPr algn="ctr"/>
            <a:r>
              <a:rPr lang="en-US" sz="4400" b="1" dirty="0">
                <a:ln w="0"/>
                <a:solidFill>
                  <a:prstClr val="black"/>
                </a:solidFill>
                <a:effectLst>
                  <a:outerShdw blurRad="38100" dist="19050" dir="2700000" algn="tl" rotWithShape="0">
                    <a:prstClr val="black">
                      <a:alpha val="40000"/>
                    </a:prstClr>
                  </a:outerShdw>
                </a:effectLst>
              </a:rPr>
              <a:t>SEEDS AND </a:t>
            </a:r>
            <a:r>
              <a:rPr lang="en-US" sz="4400" b="1" dirty="0" smtClean="0">
                <a:ln w="0"/>
                <a:solidFill>
                  <a:prstClr val="black"/>
                </a:solidFill>
                <a:effectLst>
                  <a:outerShdw blurRad="38100" dist="19050" dir="2700000" algn="tl" rotWithShape="0">
                    <a:prstClr val="black">
                      <a:alpha val="40000"/>
                    </a:prstClr>
                  </a:outerShdw>
                </a:effectLst>
              </a:rPr>
              <a:t>BODIES AND THEIR DESTINIES. </a:t>
            </a:r>
          </a:p>
          <a:p>
            <a:r>
              <a:rPr lang="en-US" sz="2800" b="1" dirty="0" smtClean="0">
                <a:ln w="0"/>
                <a:solidFill>
                  <a:prstClr val="black"/>
                </a:solidFill>
                <a:effectLst>
                  <a:outerShdw blurRad="38100" dist="19050" dir="2700000" algn="tl" rotWithShape="0">
                    <a:prstClr val="black">
                      <a:alpha val="40000"/>
                    </a:prstClr>
                  </a:outerShdw>
                </a:effectLst>
              </a:rPr>
              <a:t>THE </a:t>
            </a:r>
            <a:r>
              <a:rPr lang="en-US" sz="2800" b="1" u="sng" dirty="0">
                <a:ln w="0"/>
                <a:solidFill>
                  <a:prstClr val="black"/>
                </a:solidFill>
                <a:effectLst>
                  <a:outerShdw blurRad="38100" dist="19050" dir="2700000" algn="tl" rotWithShape="0">
                    <a:prstClr val="black">
                      <a:alpha val="40000"/>
                    </a:prstClr>
                  </a:outerShdw>
                </a:effectLst>
              </a:rPr>
              <a:t>BRIDE</a:t>
            </a:r>
            <a:r>
              <a:rPr lang="en-US" sz="2800" b="1" dirty="0">
                <a:ln w="0"/>
                <a:solidFill>
                  <a:prstClr val="black"/>
                </a:solidFill>
                <a:effectLst>
                  <a:outerShdw blurRad="38100" dist="19050" dir="2700000" algn="tl" rotWithShape="0">
                    <a:prstClr val="black">
                      <a:alpha val="40000"/>
                    </a:prstClr>
                  </a:outerShdw>
                </a:effectLst>
              </a:rPr>
              <a:t> HAS A SEED AND A BODY</a:t>
            </a:r>
            <a:r>
              <a:rPr lang="en-US" sz="2800" b="1" dirty="0" smtClean="0">
                <a:ln w="0"/>
                <a:solidFill>
                  <a:prstClr val="black"/>
                </a:solidFill>
                <a:effectLst>
                  <a:outerShdw blurRad="38100" dist="19050" dir="2700000" algn="tl" rotWithShape="0">
                    <a:prstClr val="black">
                      <a:alpha val="40000"/>
                    </a:prstClr>
                  </a:outerShdw>
                </a:effectLst>
              </a:rPr>
              <a:t>……………………………………….</a:t>
            </a:r>
            <a:r>
              <a:rPr lang="en-US" sz="2800" b="1" i="1" u="sng" dirty="0" smtClean="0">
                <a:ln w="0"/>
                <a:solidFill>
                  <a:srgbClr val="0070C0"/>
                </a:solidFill>
                <a:effectLst>
                  <a:outerShdw blurRad="38100" dist="19050" dir="2700000" algn="tl" rotWithShape="0">
                    <a:prstClr val="black">
                      <a:alpha val="40000"/>
                    </a:prstClr>
                  </a:outerShdw>
                </a:effectLst>
              </a:rPr>
              <a:t>1</a:t>
            </a:r>
            <a:r>
              <a:rPr lang="en-US" sz="2800" b="1" i="1" u="sng" baseline="30000" dirty="0" smtClean="0">
                <a:ln w="0"/>
                <a:solidFill>
                  <a:srgbClr val="0070C0"/>
                </a:solidFill>
                <a:effectLst>
                  <a:outerShdw blurRad="38100" dist="19050" dir="2700000" algn="tl" rotWithShape="0">
                    <a:prstClr val="black">
                      <a:alpha val="40000"/>
                    </a:prstClr>
                  </a:outerShdw>
                </a:effectLst>
              </a:rPr>
              <a:t>ST</a:t>
            </a:r>
            <a:r>
              <a:rPr lang="en-US" sz="2800" b="1" i="1" u="sng" dirty="0" smtClean="0">
                <a:ln w="0"/>
                <a:solidFill>
                  <a:srgbClr val="0070C0"/>
                </a:solidFill>
                <a:effectLst>
                  <a:outerShdw blurRad="38100" dist="19050" dir="2700000" algn="tl" rotWithShape="0">
                    <a:prstClr val="black">
                      <a:alpha val="40000"/>
                    </a:prstClr>
                  </a:outerShdw>
                </a:effectLst>
              </a:rPr>
              <a:t> </a:t>
            </a:r>
            <a:r>
              <a:rPr lang="en-US" sz="2800" b="1" i="1" u="sng" dirty="0">
                <a:ln w="0"/>
                <a:solidFill>
                  <a:srgbClr val="0070C0"/>
                </a:solidFill>
                <a:effectLst>
                  <a:outerShdw blurRad="38100" dist="19050" dir="2700000" algn="tl" rotWithShape="0">
                    <a:prstClr val="black">
                      <a:alpha val="40000"/>
                    </a:prstClr>
                  </a:outerShdw>
                </a:effectLst>
              </a:rPr>
              <a:t>RESURRECTION</a:t>
            </a: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u="sng" dirty="0">
                <a:ln w="0"/>
                <a:solidFill>
                  <a:prstClr val="black"/>
                </a:solidFill>
                <a:effectLst>
                  <a:outerShdw blurRad="38100" dist="19050" dir="2700000" algn="tl" rotWithShape="0">
                    <a:prstClr val="black">
                      <a:alpha val="40000"/>
                    </a:prstClr>
                  </a:outerShdw>
                </a:effectLst>
              </a:rPr>
              <a:t>FOOLISH VIRGIN </a:t>
            </a:r>
            <a:r>
              <a:rPr lang="en-US" sz="2800" b="1" dirty="0" smtClean="0">
                <a:ln w="0"/>
                <a:solidFill>
                  <a:prstClr val="black"/>
                </a:solidFill>
                <a:effectLst>
                  <a:outerShdw blurRad="38100" dist="19050" dir="2700000" algn="tl" rotWithShape="0">
                    <a:prstClr val="black">
                      <a:alpha val="40000"/>
                    </a:prstClr>
                  </a:outerShdw>
                </a:effectLst>
              </a:rPr>
              <a:t>HAS A </a:t>
            </a:r>
            <a:r>
              <a:rPr lang="en-US" sz="2800" b="1" dirty="0">
                <a:ln w="0"/>
                <a:solidFill>
                  <a:prstClr val="black"/>
                </a:solidFill>
                <a:effectLst>
                  <a:outerShdw blurRad="38100" dist="19050" dir="2700000" algn="tl" rotWithShape="0">
                    <a:prstClr val="black">
                      <a:alpha val="40000"/>
                    </a:prstClr>
                  </a:outerShdw>
                </a:effectLst>
              </a:rPr>
              <a:t>SEED AND A BODY</a:t>
            </a:r>
            <a:r>
              <a:rPr lang="en-US" sz="2800" b="1" dirty="0" smtClean="0">
                <a:ln w="0"/>
                <a:solidFill>
                  <a:prstClr val="black"/>
                </a:solidFill>
                <a:effectLst>
                  <a:outerShdw blurRad="38100" dist="19050" dir="2700000" algn="tl" rotWithShape="0">
                    <a:prstClr val="black">
                      <a:alpha val="40000"/>
                    </a:prstClr>
                  </a:outerShdw>
                </a:effectLst>
              </a:rPr>
              <a:t>……………………………..</a:t>
            </a:r>
            <a:r>
              <a:rPr lang="en-US" sz="2800" b="1" i="1" dirty="0">
                <a:ln w="0"/>
                <a:solidFill>
                  <a:srgbClr val="C00000"/>
                </a:solidFill>
                <a:effectLst>
                  <a:outerShdw blurRad="38100" dist="19050" dir="2700000" algn="tl" rotWithShape="0">
                    <a:prstClr val="black">
                      <a:alpha val="40000"/>
                    </a:prstClr>
                  </a:outerShdw>
                </a:effectLst>
              </a:rPr>
              <a:t>2</a:t>
            </a:r>
            <a:r>
              <a:rPr lang="en-US" sz="2800" b="1" i="1" baseline="30000" dirty="0">
                <a:ln w="0"/>
                <a:solidFill>
                  <a:srgbClr val="C00000"/>
                </a:solidFill>
                <a:effectLst>
                  <a:outerShdw blurRad="38100" dist="19050" dir="2700000" algn="tl" rotWithShape="0">
                    <a:prstClr val="black">
                      <a:alpha val="40000"/>
                    </a:prstClr>
                  </a:outerShdw>
                </a:effectLst>
              </a:rPr>
              <a:t>ND</a:t>
            </a:r>
            <a:r>
              <a:rPr lang="en-US" sz="2800" b="1" i="1" dirty="0">
                <a:ln w="0"/>
                <a:solidFill>
                  <a:srgbClr val="C00000"/>
                </a:solidFill>
                <a:effectLst>
                  <a:outerShdw blurRad="38100" dist="19050" dir="2700000" algn="tl" rotWithShape="0">
                    <a:prstClr val="black">
                      <a:alpha val="40000"/>
                    </a:prstClr>
                  </a:outerShdw>
                </a:effectLst>
              </a:rPr>
              <a:t> RESURRECTION</a:t>
            </a: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dirty="0">
                <a:ln w="0"/>
                <a:solidFill>
                  <a:prstClr val="black"/>
                </a:solidFill>
                <a:effectLst>
                  <a:outerShdw blurRad="38100" dist="19050" dir="2700000" algn="tl" rotWithShape="0">
                    <a:prstClr val="black">
                      <a:alpha val="40000"/>
                    </a:prstClr>
                  </a:outerShdw>
                </a:effectLst>
              </a:rPr>
              <a:t>THE </a:t>
            </a:r>
            <a:r>
              <a:rPr lang="en-US" sz="2800" b="1" u="sng" dirty="0">
                <a:ln w="0"/>
                <a:solidFill>
                  <a:prstClr val="black"/>
                </a:solidFill>
                <a:effectLst>
                  <a:outerShdw blurRad="38100" dist="19050" dir="2700000" algn="tl" rotWithShape="0">
                    <a:prstClr val="black">
                      <a:alpha val="40000"/>
                    </a:prstClr>
                  </a:outerShdw>
                </a:effectLst>
              </a:rPr>
              <a:t>JEWS</a:t>
            </a:r>
            <a:r>
              <a:rPr lang="en-US" sz="2800" b="1" dirty="0">
                <a:ln w="0"/>
                <a:solidFill>
                  <a:prstClr val="black"/>
                </a:solidFill>
                <a:effectLst>
                  <a:outerShdw blurRad="38100" dist="19050" dir="2700000" algn="tl" rotWithShape="0">
                    <a:prstClr val="black">
                      <a:alpha val="40000"/>
                    </a:prstClr>
                  </a:outerShdw>
                </a:effectLst>
              </a:rPr>
              <a:t> UNDER THE BRAZEN ALTAR IN THE 5</a:t>
            </a:r>
            <a:r>
              <a:rPr lang="en-US" sz="2800" b="1" baseline="30000" dirty="0">
                <a:ln w="0"/>
                <a:solidFill>
                  <a:prstClr val="black"/>
                </a:solidFill>
                <a:effectLst>
                  <a:outerShdw blurRad="38100" dist="19050" dir="2700000" algn="tl" rotWithShape="0">
                    <a:prstClr val="black">
                      <a:alpha val="40000"/>
                    </a:prstClr>
                  </a:outerShdw>
                </a:effectLst>
              </a:rPr>
              <a:t>TH</a:t>
            </a:r>
            <a:r>
              <a:rPr lang="en-US" sz="2800" b="1" dirty="0">
                <a:ln w="0"/>
                <a:solidFill>
                  <a:prstClr val="black"/>
                </a:solidFill>
                <a:effectLst>
                  <a:outerShdw blurRad="38100" dist="19050" dir="2700000" algn="tl" rotWithShape="0">
                    <a:prstClr val="black">
                      <a:alpha val="40000"/>
                    </a:prstClr>
                  </a:outerShdw>
                </a:effectLst>
              </a:rPr>
              <a:t> SEAL</a:t>
            </a:r>
            <a:r>
              <a:rPr lang="en-US" sz="2800" b="1" dirty="0" smtClean="0">
                <a:ln w="0"/>
                <a:solidFill>
                  <a:prstClr val="black"/>
                </a:solidFill>
                <a:effectLst>
                  <a:outerShdw blurRad="38100" dist="19050" dir="2700000" algn="tl" rotWithShape="0">
                    <a:prstClr val="black">
                      <a:alpha val="40000"/>
                    </a:prstClr>
                  </a:outerShdw>
                </a:effectLst>
              </a:rPr>
              <a:t>…………...</a:t>
            </a:r>
            <a:r>
              <a:rPr lang="en-US" sz="2800" b="1" i="1" dirty="0">
                <a:ln w="0"/>
                <a:solidFill>
                  <a:srgbClr val="C00000"/>
                </a:solidFill>
                <a:effectLst>
                  <a:outerShdw blurRad="38100" dist="19050" dir="2700000" algn="tl" rotWithShape="0">
                    <a:prstClr val="black">
                      <a:alpha val="40000"/>
                    </a:prstClr>
                  </a:outerShdw>
                </a:effectLst>
              </a:rPr>
              <a:t>2</a:t>
            </a:r>
            <a:r>
              <a:rPr lang="en-US" sz="2800" b="1" i="1" baseline="30000" dirty="0">
                <a:ln w="0"/>
                <a:solidFill>
                  <a:srgbClr val="C00000"/>
                </a:solidFill>
                <a:effectLst>
                  <a:outerShdw blurRad="38100" dist="19050" dir="2700000" algn="tl" rotWithShape="0">
                    <a:prstClr val="black">
                      <a:alpha val="40000"/>
                    </a:prstClr>
                  </a:outerShdw>
                </a:effectLst>
              </a:rPr>
              <a:t>ND</a:t>
            </a:r>
            <a:r>
              <a:rPr lang="en-US" sz="2800" b="1" i="1" dirty="0">
                <a:ln w="0"/>
                <a:solidFill>
                  <a:srgbClr val="C00000"/>
                </a:solidFill>
                <a:effectLst>
                  <a:outerShdw blurRad="38100" dist="19050" dir="2700000" algn="tl" rotWithShape="0">
                    <a:prstClr val="black">
                      <a:alpha val="40000"/>
                    </a:prstClr>
                  </a:outerShdw>
                </a:effectLst>
              </a:rPr>
              <a:t> RESURRECTION</a:t>
            </a: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dirty="0">
                <a:ln w="0"/>
                <a:solidFill>
                  <a:prstClr val="black"/>
                </a:solidFill>
                <a:effectLst>
                  <a:outerShdw blurRad="38100" dist="19050" dir="2700000" algn="tl" rotWithShape="0">
                    <a:prstClr val="black">
                      <a:alpha val="40000"/>
                    </a:prstClr>
                  </a:outerShdw>
                </a:effectLst>
              </a:rPr>
              <a:t>THOSE THAT </a:t>
            </a:r>
            <a:r>
              <a:rPr lang="en-US" sz="2800" b="1" u="sng" dirty="0">
                <a:ln w="0"/>
                <a:solidFill>
                  <a:prstClr val="black"/>
                </a:solidFill>
                <a:effectLst>
                  <a:outerShdw blurRad="38100" dist="19050" dir="2700000" algn="tl" rotWithShape="0">
                    <a:prstClr val="black">
                      <a:alpha val="40000"/>
                    </a:prstClr>
                  </a:outerShdw>
                </a:effectLst>
              </a:rPr>
              <a:t>DO GOOD </a:t>
            </a:r>
            <a:r>
              <a:rPr lang="en-US" sz="2800" b="1" dirty="0">
                <a:ln w="0"/>
                <a:solidFill>
                  <a:prstClr val="black"/>
                </a:solidFill>
                <a:effectLst>
                  <a:outerShdw blurRad="38100" dist="19050" dir="2700000" algn="tl" rotWithShape="0">
                    <a:prstClr val="black">
                      <a:alpha val="40000"/>
                    </a:prstClr>
                  </a:outerShdw>
                </a:effectLst>
              </a:rPr>
              <a:t>TO THE BRIDE IN MATTHEW 25</a:t>
            </a:r>
            <a:r>
              <a:rPr lang="en-US" sz="2800" b="1" dirty="0" smtClean="0">
                <a:ln w="0"/>
                <a:solidFill>
                  <a:prstClr val="black"/>
                </a:solidFill>
                <a:effectLst>
                  <a:outerShdw blurRad="38100" dist="19050" dir="2700000" algn="tl" rotWithShape="0">
                    <a:prstClr val="black">
                      <a:alpha val="40000"/>
                    </a:prstClr>
                  </a:outerShdw>
                </a:effectLst>
              </a:rPr>
              <a:t>………… </a:t>
            </a:r>
            <a:r>
              <a:rPr lang="en-US" sz="2800" b="1" i="1" dirty="0">
                <a:ln w="0"/>
                <a:solidFill>
                  <a:srgbClr val="C00000"/>
                </a:solidFill>
                <a:effectLst>
                  <a:outerShdw blurRad="38100" dist="19050" dir="2700000" algn="tl" rotWithShape="0">
                    <a:prstClr val="black">
                      <a:alpha val="40000"/>
                    </a:prstClr>
                  </a:outerShdw>
                </a:effectLst>
              </a:rPr>
              <a:t>2</a:t>
            </a:r>
            <a:r>
              <a:rPr lang="en-US" sz="2800" b="1" i="1" baseline="30000" dirty="0">
                <a:ln w="0"/>
                <a:solidFill>
                  <a:srgbClr val="C00000"/>
                </a:solidFill>
                <a:effectLst>
                  <a:outerShdw blurRad="38100" dist="19050" dir="2700000" algn="tl" rotWithShape="0">
                    <a:prstClr val="black">
                      <a:alpha val="40000"/>
                    </a:prstClr>
                  </a:outerShdw>
                </a:effectLst>
              </a:rPr>
              <a:t>ND</a:t>
            </a:r>
            <a:r>
              <a:rPr lang="en-US" sz="2800" b="1" i="1" dirty="0">
                <a:ln w="0"/>
                <a:solidFill>
                  <a:srgbClr val="C00000"/>
                </a:solidFill>
                <a:effectLst>
                  <a:outerShdw blurRad="38100" dist="19050" dir="2700000" algn="tl" rotWithShape="0">
                    <a:prstClr val="black">
                      <a:alpha val="40000"/>
                    </a:prstClr>
                  </a:outerShdw>
                </a:effectLst>
              </a:rPr>
              <a:t> RESURRECTION</a:t>
            </a: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dirty="0">
                <a:ln w="0"/>
                <a:solidFill>
                  <a:prstClr val="black"/>
                </a:solidFill>
                <a:effectLst>
                  <a:outerShdw blurRad="38100" dist="19050" dir="2700000" algn="tl" rotWithShape="0">
                    <a:prstClr val="black">
                      <a:alpha val="40000"/>
                    </a:prstClr>
                  </a:outerShdw>
                </a:effectLst>
              </a:rPr>
              <a:t>THE </a:t>
            </a:r>
            <a:r>
              <a:rPr lang="en-US" sz="2800" b="1" u="sng" dirty="0" smtClean="0">
                <a:ln w="0"/>
                <a:solidFill>
                  <a:prstClr val="black"/>
                </a:solidFill>
                <a:effectLst>
                  <a:outerShdw blurRad="38100" dist="19050" dir="2700000" algn="tl" rotWithShape="0">
                    <a:prstClr val="black">
                      <a:alpha val="40000"/>
                    </a:prstClr>
                  </a:outerShdw>
                </a:effectLst>
              </a:rPr>
              <a:t>144,000 ELECT JEWS</a:t>
            </a:r>
            <a:r>
              <a:rPr lang="en-US" sz="2800" b="1" dirty="0" smtClean="0">
                <a:ln w="0"/>
                <a:solidFill>
                  <a:prstClr val="black"/>
                </a:solidFill>
                <a:effectLst>
                  <a:outerShdw blurRad="38100" dist="19050" dir="2700000" algn="tl" rotWithShape="0">
                    <a:prstClr val="black">
                      <a:alpha val="40000"/>
                    </a:prstClr>
                  </a:outerShdw>
                </a:effectLst>
              </a:rPr>
              <a:t> </a:t>
            </a:r>
            <a:r>
              <a:rPr lang="en-US" sz="2800" b="1" dirty="0">
                <a:ln w="0"/>
                <a:solidFill>
                  <a:prstClr val="black"/>
                </a:solidFill>
                <a:effectLst>
                  <a:outerShdw blurRad="38100" dist="19050" dir="2700000" algn="tl" rotWithShape="0">
                    <a:prstClr val="black">
                      <a:alpha val="40000"/>
                    </a:prstClr>
                  </a:outerShdw>
                </a:effectLst>
              </a:rPr>
              <a:t>TYPING BENJAMIN</a:t>
            </a:r>
            <a:r>
              <a:rPr lang="en-US" sz="2800" b="1" dirty="0" smtClean="0">
                <a:ln w="0"/>
                <a:solidFill>
                  <a:prstClr val="black"/>
                </a:solidFill>
                <a:effectLst>
                  <a:outerShdw blurRad="38100" dist="19050" dir="2700000" algn="tl" rotWithShape="0">
                    <a:prstClr val="black">
                      <a:alpha val="40000"/>
                    </a:prstClr>
                  </a:outerShdw>
                </a:effectLst>
              </a:rPr>
              <a:t>…………..…</a:t>
            </a:r>
            <a:r>
              <a:rPr lang="en-US" sz="2800" b="1" i="1" u="sng" dirty="0" smtClean="0">
                <a:ln w="0"/>
                <a:solidFill>
                  <a:srgbClr val="00B050"/>
                </a:solidFill>
                <a:effectLst>
                  <a:outerShdw blurRad="38100" dist="19050" dir="2700000" algn="tl" rotWithShape="0">
                    <a:prstClr val="black">
                      <a:alpha val="40000"/>
                    </a:prstClr>
                  </a:outerShdw>
                </a:effectLst>
              </a:rPr>
              <a:t>GO</a:t>
            </a:r>
            <a:r>
              <a:rPr lang="en-US" sz="2800" b="1" u="sng" dirty="0" smtClean="0">
                <a:ln w="0"/>
                <a:solidFill>
                  <a:prstClr val="black"/>
                </a:solidFill>
                <a:effectLst>
                  <a:outerShdw blurRad="38100" dist="19050" dir="2700000" algn="tl" rotWithShape="0">
                    <a:prstClr val="black">
                      <a:alpha val="40000"/>
                    </a:prstClr>
                  </a:outerShdw>
                </a:effectLst>
              </a:rPr>
              <a:t> </a:t>
            </a:r>
            <a:r>
              <a:rPr lang="en-US" sz="2800" b="1" i="1" u="sng" dirty="0" smtClean="0">
                <a:ln w="0"/>
                <a:solidFill>
                  <a:srgbClr val="00B050"/>
                </a:solidFill>
                <a:effectLst>
                  <a:outerShdw blurRad="38100" dist="19050" dir="2700000" algn="tl" rotWithShape="0">
                    <a:prstClr val="black">
                      <a:alpha val="40000"/>
                    </a:prstClr>
                  </a:outerShdw>
                </a:effectLst>
              </a:rPr>
              <a:t>INTO </a:t>
            </a:r>
            <a:r>
              <a:rPr lang="en-US" sz="2800" b="1" i="1" u="sng" dirty="0">
                <a:ln w="0"/>
                <a:solidFill>
                  <a:srgbClr val="00B050"/>
                </a:solidFill>
                <a:effectLst>
                  <a:outerShdw blurRad="38100" dist="19050" dir="2700000" algn="tl" rotWithShape="0">
                    <a:prstClr val="black">
                      <a:alpha val="40000"/>
                    </a:prstClr>
                  </a:outerShdw>
                </a:effectLst>
              </a:rPr>
              <a:t>THE MILLENNIUM </a:t>
            </a:r>
            <a:endParaRPr lang="en-US" sz="2800" b="1" dirty="0">
              <a:ln w="0"/>
              <a:solidFill>
                <a:srgbClr val="C00000"/>
              </a:solidFill>
              <a:effectLst>
                <a:outerShdw blurRad="38100" dist="19050" dir="2700000" algn="tl" rotWithShape="0">
                  <a:prstClr val="black">
                    <a:alpha val="40000"/>
                  </a:prstClr>
                </a:outerShdw>
              </a:effectLst>
            </a:endParaRP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dirty="0">
                <a:ln w="0"/>
                <a:solidFill>
                  <a:prstClr val="black"/>
                </a:solidFill>
                <a:effectLst>
                  <a:outerShdw blurRad="38100" dist="19050" dir="2700000" algn="tl" rotWithShape="0">
                    <a:prstClr val="black">
                      <a:alpha val="40000"/>
                    </a:prstClr>
                  </a:outerShdw>
                </a:effectLst>
              </a:rPr>
              <a:t>THOSE THAT </a:t>
            </a:r>
            <a:r>
              <a:rPr lang="en-US" sz="2800" b="1" u="sng" dirty="0">
                <a:ln w="0"/>
                <a:solidFill>
                  <a:prstClr val="black"/>
                </a:solidFill>
                <a:effectLst>
                  <a:outerShdw blurRad="38100" dist="19050" dir="2700000" algn="tl" rotWithShape="0">
                    <a:prstClr val="black">
                      <a:alpha val="40000"/>
                    </a:prstClr>
                  </a:outerShdw>
                </a:effectLst>
              </a:rPr>
              <a:t>DO NOT </a:t>
            </a:r>
            <a:r>
              <a:rPr lang="en-US" sz="2800" b="1" dirty="0">
                <a:ln w="0"/>
                <a:solidFill>
                  <a:prstClr val="black"/>
                </a:solidFill>
                <a:effectLst>
                  <a:outerShdw blurRad="38100" dist="19050" dir="2700000" algn="tl" rotWithShape="0">
                    <a:prstClr val="black">
                      <a:alpha val="40000"/>
                    </a:prstClr>
                  </a:outerShdw>
                </a:effectLst>
              </a:rPr>
              <a:t>WORSHIP THE BEAST</a:t>
            </a:r>
            <a:r>
              <a:rPr lang="en-US" sz="2800" b="1" dirty="0" smtClean="0">
                <a:ln w="0"/>
                <a:solidFill>
                  <a:prstClr val="black"/>
                </a:solidFill>
                <a:effectLst>
                  <a:outerShdw blurRad="38100" dist="19050" dir="2700000" algn="tl" rotWithShape="0">
                    <a:prstClr val="black">
                      <a:alpha val="40000"/>
                    </a:prstClr>
                  </a:outerShdw>
                </a:effectLst>
              </a:rPr>
              <a:t>…………………………… </a:t>
            </a:r>
            <a:r>
              <a:rPr lang="en-US" sz="2800" b="1" i="1" dirty="0">
                <a:ln w="0"/>
                <a:solidFill>
                  <a:srgbClr val="C00000"/>
                </a:solidFill>
                <a:effectLst>
                  <a:outerShdw blurRad="38100" dist="19050" dir="2700000" algn="tl" rotWithShape="0">
                    <a:prstClr val="black">
                      <a:alpha val="40000"/>
                    </a:prstClr>
                  </a:outerShdw>
                </a:effectLst>
              </a:rPr>
              <a:t>2</a:t>
            </a:r>
            <a:r>
              <a:rPr lang="en-US" sz="2800" b="1" i="1" baseline="30000" dirty="0">
                <a:ln w="0"/>
                <a:solidFill>
                  <a:srgbClr val="C00000"/>
                </a:solidFill>
                <a:effectLst>
                  <a:outerShdw blurRad="38100" dist="19050" dir="2700000" algn="tl" rotWithShape="0">
                    <a:prstClr val="black">
                      <a:alpha val="40000"/>
                    </a:prstClr>
                  </a:outerShdw>
                </a:effectLst>
              </a:rPr>
              <a:t>ND</a:t>
            </a:r>
            <a:r>
              <a:rPr lang="en-US" sz="2800" b="1" i="1" dirty="0">
                <a:ln w="0"/>
                <a:solidFill>
                  <a:srgbClr val="C00000"/>
                </a:solidFill>
                <a:effectLst>
                  <a:outerShdw blurRad="38100" dist="19050" dir="2700000" algn="tl" rotWithShape="0">
                    <a:prstClr val="black">
                      <a:alpha val="40000"/>
                    </a:prstClr>
                  </a:outerShdw>
                </a:effectLst>
              </a:rPr>
              <a:t> RESURRECTION</a:t>
            </a:r>
          </a:p>
          <a:p>
            <a:endParaRPr lang="en-US" sz="2400" b="1" dirty="0">
              <a:ln w="0"/>
              <a:solidFill>
                <a:prstClr val="black"/>
              </a:solidFill>
              <a:effectLst>
                <a:outerShdw blurRad="38100" dist="19050" dir="2700000" algn="tl" rotWithShape="0">
                  <a:prstClr val="black">
                    <a:alpha val="40000"/>
                  </a:prstClr>
                </a:outerShdw>
              </a:effectLst>
            </a:endParaRPr>
          </a:p>
          <a:p>
            <a:r>
              <a:rPr lang="en-US" sz="2800" b="1" dirty="0">
                <a:ln w="0"/>
                <a:solidFill>
                  <a:prstClr val="black"/>
                </a:solidFill>
                <a:effectLst>
                  <a:outerShdw blurRad="38100" dist="19050" dir="2700000" algn="tl" rotWithShape="0">
                    <a:prstClr val="black">
                      <a:alpha val="40000"/>
                    </a:prstClr>
                  </a:outerShdw>
                </a:effectLst>
              </a:rPr>
              <a:t>THOSE THAT </a:t>
            </a:r>
            <a:r>
              <a:rPr lang="en-US" sz="2800" b="1" u="sng" dirty="0">
                <a:ln w="0"/>
                <a:solidFill>
                  <a:prstClr val="black"/>
                </a:solidFill>
                <a:effectLst>
                  <a:outerShdw blurRad="38100" dist="19050" dir="2700000" algn="tl" rotWithShape="0">
                    <a:prstClr val="black">
                      <a:alpha val="40000"/>
                    </a:prstClr>
                  </a:outerShdw>
                </a:effectLst>
              </a:rPr>
              <a:t>YOU LOVE </a:t>
            </a:r>
            <a:r>
              <a:rPr lang="en-US" sz="2800" b="1" dirty="0">
                <a:ln w="0"/>
                <a:solidFill>
                  <a:prstClr val="black"/>
                </a:solidFill>
                <a:effectLst>
                  <a:outerShdw blurRad="38100" dist="19050" dir="2700000" algn="tl" rotWithShape="0">
                    <a:prstClr val="black">
                      <a:alpha val="40000"/>
                    </a:prstClr>
                  </a:outerShdw>
                </a:effectLst>
              </a:rPr>
              <a:t>AND THOSE THAT LOVE YOU</a:t>
            </a:r>
            <a:r>
              <a:rPr lang="en-US" sz="2800" b="1" dirty="0" smtClean="0">
                <a:ln w="0"/>
                <a:solidFill>
                  <a:prstClr val="black"/>
                </a:solidFill>
                <a:effectLst>
                  <a:outerShdw blurRad="38100" dist="19050" dir="2700000" algn="tl" rotWithShape="0">
                    <a:prstClr val="black">
                      <a:alpha val="40000"/>
                    </a:prstClr>
                  </a:outerShdw>
                </a:effectLst>
              </a:rPr>
              <a:t>……….……. </a:t>
            </a:r>
            <a:r>
              <a:rPr lang="en-US" sz="2800" b="1" i="1" dirty="0">
                <a:ln w="0"/>
                <a:solidFill>
                  <a:srgbClr val="C00000"/>
                </a:solidFill>
                <a:effectLst>
                  <a:outerShdw blurRad="38100" dist="19050" dir="2700000" algn="tl" rotWithShape="0">
                    <a:prstClr val="black">
                      <a:alpha val="40000"/>
                    </a:prstClr>
                  </a:outerShdw>
                </a:effectLst>
              </a:rPr>
              <a:t>2</a:t>
            </a:r>
            <a:r>
              <a:rPr lang="en-US" sz="2800" b="1" i="1" baseline="30000" dirty="0">
                <a:ln w="0"/>
                <a:solidFill>
                  <a:srgbClr val="C00000"/>
                </a:solidFill>
                <a:effectLst>
                  <a:outerShdw blurRad="38100" dist="19050" dir="2700000" algn="tl" rotWithShape="0">
                    <a:prstClr val="black">
                      <a:alpha val="40000"/>
                    </a:prstClr>
                  </a:outerShdw>
                </a:effectLst>
              </a:rPr>
              <a:t>ND</a:t>
            </a:r>
            <a:r>
              <a:rPr lang="en-US" sz="2800" b="1" i="1" dirty="0">
                <a:ln w="0"/>
                <a:solidFill>
                  <a:srgbClr val="C00000"/>
                </a:solidFill>
                <a:effectLst>
                  <a:outerShdw blurRad="38100" dist="19050" dir="2700000" algn="tl" rotWithShape="0">
                    <a:prstClr val="black">
                      <a:alpha val="40000"/>
                    </a:prstClr>
                  </a:outerShdw>
                </a:effectLst>
              </a:rPr>
              <a:t> </a:t>
            </a:r>
            <a:r>
              <a:rPr lang="en-US" sz="2800" b="1" i="1" dirty="0" smtClean="0">
                <a:ln w="0"/>
                <a:solidFill>
                  <a:srgbClr val="C00000"/>
                </a:solidFill>
                <a:effectLst>
                  <a:outerShdw blurRad="38100" dist="19050" dir="2700000" algn="tl" rotWithShape="0">
                    <a:prstClr val="black">
                      <a:alpha val="40000"/>
                    </a:prstClr>
                  </a:outerShdw>
                </a:effectLst>
              </a:rPr>
              <a:t>RESURRECTION</a:t>
            </a:r>
            <a:endParaRPr lang="en-US" sz="2800" b="1" i="1" dirty="0">
              <a:ln w="0"/>
              <a:solidFill>
                <a:srgbClr val="C00000"/>
              </a:solidFill>
              <a:effectLst>
                <a:outerShdw blurRad="38100" dist="19050" dir="2700000" algn="tl" rotWithShape="0">
                  <a:prstClr val="black">
                    <a:alpha val="40000"/>
                  </a:prstClr>
                </a:outerShdw>
              </a:effectLst>
            </a:endParaRPr>
          </a:p>
          <a:p>
            <a:endParaRPr lang="en-US" sz="2400" dirty="0" smtClean="0">
              <a:ln w="0"/>
              <a:solidFill>
                <a:prstClr val="black"/>
              </a:solidFill>
              <a:effectLst>
                <a:outerShdw blurRad="38100" dist="19050" dir="2700000" algn="tl" rotWithShape="0">
                  <a:prstClr val="black">
                    <a:alpha val="40000"/>
                  </a:prstClr>
                </a:outerShdw>
              </a:effectLst>
            </a:endParaRPr>
          </a:p>
          <a:p>
            <a:r>
              <a:rPr lang="en-US" sz="2800" b="1" dirty="0" smtClean="0">
                <a:ln w="0"/>
                <a:solidFill>
                  <a:prstClr val="black"/>
                </a:solidFill>
                <a:effectLst>
                  <a:outerShdw blurRad="38100" dist="19050" dir="2700000" algn="tl" rotWithShape="0">
                    <a:prstClr val="black">
                      <a:alpha val="40000"/>
                    </a:prstClr>
                  </a:outerShdw>
                </a:effectLst>
              </a:rPr>
              <a:t>THOSE THAT </a:t>
            </a:r>
            <a:r>
              <a:rPr lang="en-US" sz="2800" b="1" u="sng" dirty="0" smtClean="0">
                <a:ln w="0"/>
                <a:effectLst>
                  <a:outerShdw blurRad="38100" dist="19050" dir="2700000" algn="tl" rotWithShape="0">
                    <a:prstClr val="black">
                      <a:alpha val="40000"/>
                    </a:prstClr>
                  </a:outerShdw>
                </a:effectLst>
              </a:rPr>
              <a:t>NEVER HEARD </a:t>
            </a:r>
            <a:r>
              <a:rPr lang="en-US" sz="2800" b="1" dirty="0" smtClean="0">
                <a:ln w="0"/>
                <a:effectLst>
                  <a:outerShdw blurRad="38100" dist="19050" dir="2700000" algn="tl" rotWithShape="0">
                    <a:prstClr val="black">
                      <a:alpha val="40000"/>
                    </a:prstClr>
                  </a:outerShdw>
                </a:effectLst>
              </a:rPr>
              <a:t>THE GOSPEL</a:t>
            </a:r>
            <a:r>
              <a:rPr lang="en-US" sz="2800" b="1" dirty="0" smtClean="0">
                <a:ln w="0"/>
                <a:solidFill>
                  <a:prstClr val="black"/>
                </a:solidFill>
                <a:effectLst>
                  <a:outerShdw blurRad="38100" dist="19050" dir="2700000" algn="tl" rotWithShape="0">
                    <a:prstClr val="black">
                      <a:alpha val="40000"/>
                    </a:prstClr>
                  </a:outerShdw>
                </a:effectLst>
              </a:rPr>
              <a:t>………… </a:t>
            </a:r>
            <a:r>
              <a:rPr lang="en-US" sz="2800" b="1" i="1" u="sng" dirty="0" smtClean="0">
                <a:ln w="0"/>
                <a:solidFill>
                  <a:srgbClr val="00B050"/>
                </a:solidFill>
                <a:effectLst>
                  <a:outerShdw blurRad="38100" dist="19050" dir="2700000" algn="tl" rotWithShape="0">
                    <a:prstClr val="black">
                      <a:alpha val="40000"/>
                    </a:prstClr>
                  </a:outerShdw>
                </a:effectLst>
              </a:rPr>
              <a:t>RAISED UP FOR THE MILLENNIUM</a:t>
            </a:r>
            <a:endParaRPr lang="en-US" sz="2800" b="1" i="1" u="sng" dirty="0">
              <a:ln w="0"/>
              <a:solidFill>
                <a:srgbClr val="00B050"/>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5283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718741"/>
            <a:ext cx="12192000" cy="6186309"/>
          </a:xfrm>
          <a:prstGeom prst="rect">
            <a:avLst/>
          </a:prstGeom>
        </p:spPr>
        <p:txBody>
          <a:bodyPr wrap="square">
            <a:spAutoFit/>
          </a:bodyPr>
          <a:lstStyle/>
          <a:p>
            <a:r>
              <a:rPr lang="en-US" sz="3600" b="1" dirty="0"/>
              <a:t>MATTHEW 5:14</a:t>
            </a:r>
          </a:p>
          <a:p>
            <a:r>
              <a:rPr lang="en-US" sz="3600" b="1" dirty="0"/>
              <a:t>»     14     †     Ye are </a:t>
            </a:r>
            <a:r>
              <a:rPr lang="en-US" sz="3600" b="1" i="1" u="sng" dirty="0">
                <a:solidFill>
                  <a:srgbClr val="C00000"/>
                </a:solidFill>
                <a:effectLst>
                  <a:outerShdw blurRad="38100" dist="38100" dir="2700000" algn="tl">
                    <a:srgbClr val="000000">
                      <a:alpha val="43137"/>
                    </a:srgbClr>
                  </a:outerShdw>
                </a:effectLst>
              </a:rPr>
              <a:t>the light </a:t>
            </a:r>
            <a:r>
              <a:rPr lang="en-US" sz="3600" b="1" dirty="0"/>
              <a:t>of the world. </a:t>
            </a:r>
            <a:r>
              <a:rPr lang="en-US" sz="3600" b="1" i="1" u="sng" dirty="0">
                <a:solidFill>
                  <a:srgbClr val="0070C0"/>
                </a:solidFill>
                <a:effectLst>
                  <a:outerShdw blurRad="38100" dist="38100" dir="2700000" algn="tl">
                    <a:srgbClr val="000000">
                      <a:alpha val="43137"/>
                    </a:srgbClr>
                  </a:outerShdw>
                </a:effectLst>
              </a:rPr>
              <a:t>A city </a:t>
            </a:r>
            <a:r>
              <a:rPr lang="en-US" sz="3600" b="1" i="1" u="sng" dirty="0">
                <a:solidFill>
                  <a:srgbClr val="C00000"/>
                </a:solidFill>
                <a:effectLst>
                  <a:outerShdw blurRad="38100" dist="38100" dir="2700000" algn="tl">
                    <a:srgbClr val="000000">
                      <a:alpha val="43137"/>
                    </a:srgbClr>
                  </a:outerShdw>
                </a:effectLst>
              </a:rPr>
              <a:t>that is </a:t>
            </a:r>
            <a:r>
              <a:rPr lang="en-US" sz="3600" b="1" i="1" u="sng" dirty="0">
                <a:solidFill>
                  <a:srgbClr val="0070C0"/>
                </a:solidFill>
                <a:effectLst>
                  <a:outerShdw blurRad="38100" dist="38100" dir="2700000" algn="tl">
                    <a:srgbClr val="000000">
                      <a:alpha val="43137"/>
                    </a:srgbClr>
                  </a:outerShdw>
                </a:effectLst>
              </a:rPr>
              <a:t>set on an hill cannot be hid.</a:t>
            </a:r>
          </a:p>
          <a:p>
            <a:endParaRPr lang="en-US" sz="3600" b="1" dirty="0"/>
          </a:p>
          <a:p>
            <a:r>
              <a:rPr lang="en-US" sz="3600" b="1" dirty="0" smtClean="0"/>
              <a:t>»     </a:t>
            </a:r>
            <a:r>
              <a:rPr lang="en-US" sz="3600" b="1" dirty="0"/>
              <a:t>15     †     Neither do men light a candle, and put it under a bushel, but on a </a:t>
            </a:r>
            <a:r>
              <a:rPr lang="en-US" sz="3600" b="1" i="1" u="sng" dirty="0">
                <a:effectLst>
                  <a:outerShdw blurRad="38100" dist="38100" dir="2700000" algn="tl">
                    <a:srgbClr val="000000">
                      <a:alpha val="43137"/>
                    </a:srgbClr>
                  </a:outerShdw>
                </a:effectLst>
              </a:rPr>
              <a:t>candlestick</a:t>
            </a:r>
            <a:r>
              <a:rPr lang="en-US" sz="3600" b="1" dirty="0"/>
              <a:t>; </a:t>
            </a:r>
            <a:r>
              <a:rPr lang="en-US" sz="3600" b="1" i="1" u="sng" dirty="0">
                <a:solidFill>
                  <a:srgbClr val="C00000"/>
                </a:solidFill>
                <a:effectLst>
                  <a:outerShdw blurRad="38100" dist="38100" dir="2700000" algn="tl">
                    <a:srgbClr val="000000">
                      <a:alpha val="43137"/>
                    </a:srgbClr>
                  </a:outerShdw>
                </a:effectLst>
              </a:rPr>
              <a:t>and it giveth light unto all that are in the house.</a:t>
            </a:r>
          </a:p>
          <a:p>
            <a:endParaRPr lang="en-US" sz="3600" b="1" dirty="0"/>
          </a:p>
          <a:p>
            <a:r>
              <a:rPr lang="en-US" sz="3600" b="1" dirty="0" smtClean="0"/>
              <a:t>»     </a:t>
            </a:r>
            <a:r>
              <a:rPr lang="en-US" sz="3600" b="1" dirty="0"/>
              <a:t>16     †     </a:t>
            </a:r>
            <a:r>
              <a:rPr lang="en-US" sz="3600" b="1" i="1" u="sng" dirty="0">
                <a:solidFill>
                  <a:srgbClr val="0070C0"/>
                </a:solidFill>
                <a:effectLst>
                  <a:outerShdw blurRad="38100" dist="38100" dir="2700000" algn="tl">
                    <a:srgbClr val="000000">
                      <a:alpha val="43137"/>
                    </a:srgbClr>
                  </a:outerShdw>
                </a:effectLst>
              </a:rPr>
              <a:t>Let your light so shine before men</a:t>
            </a:r>
            <a:r>
              <a:rPr lang="en-US" sz="3600" b="1" dirty="0"/>
              <a:t>, that they may see your good works, and glorify your Father which is in heaven.</a:t>
            </a:r>
          </a:p>
        </p:txBody>
      </p:sp>
    </p:spTree>
    <p:extLst>
      <p:ext uri="{BB962C8B-B14F-4D97-AF65-F5344CB8AC3E}">
        <p14:creationId xmlns:p14="http://schemas.microsoft.com/office/powerpoint/2010/main" val="246400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r>
              <a:rPr lang="en-US" sz="3200" b="1" dirty="0"/>
              <a:t>JUDE 1:18</a:t>
            </a:r>
          </a:p>
          <a:p>
            <a:r>
              <a:rPr lang="en-US" sz="3200" b="1" dirty="0"/>
              <a:t>»     18     †     How that they told you </a:t>
            </a:r>
            <a:r>
              <a:rPr lang="en-US" sz="3200" b="1" i="1" u="sng" dirty="0">
                <a:solidFill>
                  <a:srgbClr val="0070C0"/>
                </a:solidFill>
                <a:effectLst>
                  <a:outerShdw blurRad="38100" dist="38100" dir="2700000" algn="tl">
                    <a:srgbClr val="000000">
                      <a:alpha val="43137"/>
                    </a:srgbClr>
                  </a:outerShdw>
                </a:effectLst>
              </a:rPr>
              <a:t>there should be mockers in the last time, </a:t>
            </a:r>
            <a:r>
              <a:rPr lang="en-US" sz="3200" b="1" dirty="0"/>
              <a:t>who should walk after their own ungodly lusts. </a:t>
            </a:r>
          </a:p>
          <a:p>
            <a:endParaRPr lang="en-US" sz="3200" b="1" dirty="0" smtClean="0"/>
          </a:p>
          <a:p>
            <a:endParaRPr lang="en-US" sz="3200" b="1" dirty="0" smtClean="0"/>
          </a:p>
          <a:p>
            <a:endParaRPr lang="en-US" sz="3200" b="1" dirty="0" smtClean="0"/>
          </a:p>
          <a:p>
            <a:r>
              <a:rPr lang="en-US" sz="3200" b="1" dirty="0" smtClean="0"/>
              <a:t>JUDE </a:t>
            </a:r>
            <a:r>
              <a:rPr lang="en-US" sz="3200" b="1" dirty="0"/>
              <a:t>1:21</a:t>
            </a:r>
          </a:p>
          <a:p>
            <a:r>
              <a:rPr lang="en-US" sz="3200" b="1" dirty="0"/>
              <a:t>»     21     †     Keep yourselves </a:t>
            </a:r>
            <a:r>
              <a:rPr lang="en-US" sz="3200" b="1" i="1" u="sng" dirty="0">
                <a:solidFill>
                  <a:srgbClr val="C00000"/>
                </a:solidFill>
                <a:effectLst>
                  <a:outerShdw blurRad="38100" dist="38100" dir="2700000" algn="tl">
                    <a:srgbClr val="000000">
                      <a:alpha val="43137"/>
                    </a:srgbClr>
                  </a:outerShdw>
                </a:effectLst>
              </a:rPr>
              <a:t>in the love of God, </a:t>
            </a:r>
            <a:r>
              <a:rPr lang="en-US" sz="3200" b="1" dirty="0"/>
              <a:t>looking for the mercy of our Lord Jesus Christ unto eternal life. </a:t>
            </a:r>
          </a:p>
          <a:p>
            <a:endParaRPr lang="en-US" sz="3200" b="1" dirty="0"/>
          </a:p>
          <a:p>
            <a:r>
              <a:rPr lang="en-US" sz="3200" b="1" dirty="0" smtClean="0"/>
              <a:t>»     </a:t>
            </a:r>
            <a:r>
              <a:rPr lang="en-US" sz="3200" b="1" dirty="0"/>
              <a:t>22     †     And of some </a:t>
            </a:r>
            <a:r>
              <a:rPr lang="en-US" sz="3200" b="1" i="1" u="sng" dirty="0">
                <a:solidFill>
                  <a:srgbClr val="C00000"/>
                </a:solidFill>
                <a:effectLst>
                  <a:outerShdw blurRad="38100" dist="38100" dir="2700000" algn="tl">
                    <a:srgbClr val="000000">
                      <a:alpha val="43137"/>
                    </a:srgbClr>
                  </a:outerShdw>
                </a:effectLst>
              </a:rPr>
              <a:t>have compassion</a:t>
            </a:r>
            <a:r>
              <a:rPr lang="en-US" sz="3200" b="1" dirty="0"/>
              <a:t>, making a difference: </a:t>
            </a:r>
          </a:p>
          <a:p>
            <a:endParaRPr lang="en-US" sz="3200" b="1" dirty="0"/>
          </a:p>
          <a:p>
            <a:r>
              <a:rPr lang="en-US" sz="3200" b="1" dirty="0" smtClean="0"/>
              <a:t>»     </a:t>
            </a:r>
            <a:r>
              <a:rPr lang="en-US" sz="3200" b="1" dirty="0"/>
              <a:t>23     †     And others </a:t>
            </a:r>
            <a:r>
              <a:rPr lang="en-US" sz="3200" b="1" i="1" u="sng" dirty="0">
                <a:solidFill>
                  <a:srgbClr val="0070C0"/>
                </a:solidFill>
                <a:effectLst>
                  <a:outerShdw blurRad="38100" dist="38100" dir="2700000" algn="tl">
                    <a:srgbClr val="000000">
                      <a:alpha val="43137"/>
                    </a:srgbClr>
                  </a:outerShdw>
                </a:effectLst>
              </a:rPr>
              <a:t>save with fear, </a:t>
            </a:r>
            <a:r>
              <a:rPr lang="en-US" sz="3200" b="1" i="1" u="sng" dirty="0">
                <a:solidFill>
                  <a:srgbClr val="C00000"/>
                </a:solidFill>
                <a:effectLst>
                  <a:outerShdw blurRad="38100" dist="38100" dir="2700000" algn="tl">
                    <a:srgbClr val="000000">
                      <a:alpha val="43137"/>
                    </a:srgbClr>
                  </a:outerShdw>
                </a:effectLst>
              </a:rPr>
              <a:t>pulling them out of the fire;</a:t>
            </a:r>
            <a:r>
              <a:rPr lang="en-US" sz="3200" b="1" dirty="0"/>
              <a:t> hating even the garment spotted by the flesh. </a:t>
            </a:r>
          </a:p>
        </p:txBody>
      </p:sp>
      <p:sp>
        <p:nvSpPr>
          <p:cNvPr id="3" name="TextBox 2"/>
          <p:cNvSpPr txBox="1"/>
          <p:nvPr/>
        </p:nvSpPr>
        <p:spPr>
          <a:xfrm>
            <a:off x="0" y="2001520"/>
            <a:ext cx="12192000" cy="646331"/>
          </a:xfrm>
          <a:prstGeom prst="rect">
            <a:avLst/>
          </a:prstGeom>
          <a:noFill/>
        </p:spPr>
        <p:txBody>
          <a:bodyPr wrap="square" rtlCol="0">
            <a:spAutoFit/>
          </a:bodyPr>
          <a:lstStyle/>
          <a:p>
            <a:pPr algn="ctr"/>
            <a:r>
              <a:rPr lang="en-NZ" sz="3600" b="1" i="1" u="sng" dirty="0" smtClean="0">
                <a:effectLst>
                  <a:outerShdw blurRad="38100" dist="38100" dir="2700000" algn="tl">
                    <a:srgbClr val="000000">
                      <a:alpha val="43137"/>
                    </a:srgbClr>
                  </a:outerShdw>
                </a:effectLst>
              </a:rPr>
              <a:t>ENDTIME</a:t>
            </a:r>
            <a:r>
              <a:rPr lang="en-NZ" sz="3600" b="1" i="1" u="sng" dirty="0" smtClean="0"/>
              <a:t> SCRIPTURES FOR AND ENDTIME </a:t>
            </a:r>
            <a:r>
              <a:rPr lang="en-NZ" sz="3600" b="1" i="1" u="sng" dirty="0" smtClean="0">
                <a:effectLst>
                  <a:outerShdw blurRad="38100" dist="38100" dir="2700000" algn="tl">
                    <a:srgbClr val="000000">
                      <a:alpha val="43137"/>
                    </a:srgbClr>
                  </a:outerShdw>
                </a:effectLst>
              </a:rPr>
              <a:t>CONDITION</a:t>
            </a:r>
            <a:r>
              <a:rPr lang="en-NZ" sz="3600" b="1" i="1" u="sng" dirty="0" smtClean="0"/>
              <a:t>.</a:t>
            </a:r>
            <a:endParaRPr lang="en-NZ" sz="3600" b="1" i="1" u="sng" dirty="0"/>
          </a:p>
        </p:txBody>
      </p:sp>
      <p:sp>
        <p:nvSpPr>
          <p:cNvPr id="4" name="Down Arrow 3"/>
          <p:cNvSpPr/>
          <p:nvPr/>
        </p:nvSpPr>
        <p:spPr>
          <a:xfrm>
            <a:off x="1300480" y="1534160"/>
            <a:ext cx="523239" cy="568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Down Arrow 4"/>
          <p:cNvSpPr/>
          <p:nvPr/>
        </p:nvSpPr>
        <p:spPr>
          <a:xfrm>
            <a:off x="9987280" y="2617371"/>
            <a:ext cx="543559" cy="599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531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3600" b="1" dirty="0"/>
              <a:t>JUDE 1:18</a:t>
            </a:r>
          </a:p>
          <a:p>
            <a:r>
              <a:rPr lang="en-US" sz="3600" b="1" dirty="0"/>
              <a:t>»     18     †     How that they told you there should be </a:t>
            </a:r>
            <a:r>
              <a:rPr lang="en-US" sz="3600" b="1" i="1" u="sng" dirty="0">
                <a:solidFill>
                  <a:srgbClr val="0070C0"/>
                </a:solidFill>
                <a:effectLst>
                  <a:outerShdw blurRad="38100" dist="38100" dir="2700000" algn="tl">
                    <a:srgbClr val="000000">
                      <a:alpha val="43137"/>
                    </a:srgbClr>
                  </a:outerShdw>
                </a:effectLst>
              </a:rPr>
              <a:t>mockers in the last time, </a:t>
            </a:r>
            <a:r>
              <a:rPr lang="en-US" sz="3600" b="1" dirty="0"/>
              <a:t>who should walk after their own ungodly lusts. </a:t>
            </a:r>
          </a:p>
          <a:p>
            <a:endParaRPr lang="en-US" sz="3600" b="1" dirty="0" smtClean="0"/>
          </a:p>
          <a:p>
            <a:endParaRPr lang="en-US" sz="3600" b="1" dirty="0"/>
          </a:p>
          <a:p>
            <a:r>
              <a:rPr lang="en-US" sz="3600" b="1" dirty="0" smtClean="0"/>
              <a:t>II </a:t>
            </a:r>
            <a:r>
              <a:rPr lang="en-US" sz="3600" b="1" dirty="0"/>
              <a:t>PETER 3:3</a:t>
            </a:r>
          </a:p>
          <a:p>
            <a:r>
              <a:rPr lang="en-US" sz="3600" b="1" dirty="0"/>
              <a:t>»     3     †      ¶  Knowing this first, that there shall come in </a:t>
            </a:r>
            <a:r>
              <a:rPr lang="en-US" sz="3600" b="1" i="1" u="sng" dirty="0">
                <a:solidFill>
                  <a:srgbClr val="0070C0"/>
                </a:solidFill>
                <a:effectLst>
                  <a:outerShdw blurRad="38100" dist="38100" dir="2700000" algn="tl">
                    <a:srgbClr val="000000">
                      <a:alpha val="43137"/>
                    </a:srgbClr>
                  </a:outerShdw>
                </a:effectLst>
              </a:rPr>
              <a:t>the last days scoffers, </a:t>
            </a:r>
            <a:r>
              <a:rPr lang="en-US" sz="3600" b="1" dirty="0"/>
              <a:t>walking after their own lusts, </a:t>
            </a:r>
          </a:p>
          <a:p>
            <a:endParaRPr lang="en-US" sz="3600" b="1" dirty="0"/>
          </a:p>
          <a:p>
            <a:r>
              <a:rPr lang="en-US" sz="3600" b="1" dirty="0" smtClean="0"/>
              <a:t>»     </a:t>
            </a:r>
            <a:r>
              <a:rPr lang="en-US" sz="3600" b="1" dirty="0"/>
              <a:t>4     †     And saying, </a:t>
            </a:r>
            <a:r>
              <a:rPr lang="en-US" sz="3600" b="1" i="1" u="sng" dirty="0">
                <a:solidFill>
                  <a:srgbClr val="C00000"/>
                </a:solidFill>
                <a:effectLst>
                  <a:outerShdw blurRad="38100" dist="38100" dir="2700000" algn="tl">
                    <a:srgbClr val="000000">
                      <a:alpha val="43137"/>
                    </a:srgbClr>
                  </a:outerShdw>
                </a:effectLst>
              </a:rPr>
              <a:t>Where is the promise of his coming? </a:t>
            </a:r>
            <a:r>
              <a:rPr lang="en-US" sz="3600" b="1" dirty="0"/>
              <a:t>for since the fathers fell asleep, all things continue as they were from the beginning of the creation. </a:t>
            </a:r>
          </a:p>
        </p:txBody>
      </p:sp>
    </p:spTree>
    <p:extLst>
      <p:ext uri="{BB962C8B-B14F-4D97-AF65-F5344CB8AC3E}">
        <p14:creationId xmlns:p14="http://schemas.microsoft.com/office/powerpoint/2010/main" val="132373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949236"/>
            <a:ext cx="12192000" cy="5078313"/>
          </a:xfrm>
          <a:prstGeom prst="rect">
            <a:avLst/>
          </a:prstGeom>
        </p:spPr>
        <p:txBody>
          <a:bodyPr wrap="square">
            <a:spAutoFit/>
          </a:bodyPr>
          <a:lstStyle/>
          <a:p>
            <a:r>
              <a:rPr lang="en-US" sz="5400" b="1" dirty="0" smtClean="0"/>
              <a:t>REVELATION 6:9</a:t>
            </a:r>
          </a:p>
          <a:p>
            <a:r>
              <a:rPr lang="en-US" sz="5400" b="1" dirty="0" smtClean="0"/>
              <a:t>     9     ¶  And when he had opened the </a:t>
            </a:r>
            <a:r>
              <a:rPr lang="en-US" sz="5400" b="1" i="1" u="sng" dirty="0" smtClean="0">
                <a:solidFill>
                  <a:srgbClr val="0070C0"/>
                </a:solidFill>
                <a:effectLst>
                  <a:outerShdw blurRad="38100" dist="38100" dir="2700000" algn="tl">
                    <a:srgbClr val="000000">
                      <a:alpha val="43137"/>
                    </a:srgbClr>
                  </a:outerShdw>
                </a:effectLst>
              </a:rPr>
              <a:t>fifth seal</a:t>
            </a:r>
            <a:r>
              <a:rPr lang="en-US" sz="5400" b="1" dirty="0" smtClean="0"/>
              <a:t>, I saw </a:t>
            </a:r>
            <a:r>
              <a:rPr lang="en-US" sz="5400" b="1" i="1" u="sng" dirty="0" smtClean="0">
                <a:solidFill>
                  <a:srgbClr val="C00000"/>
                </a:solidFill>
                <a:effectLst>
                  <a:outerShdw blurRad="38100" dist="38100" dir="2700000" algn="tl">
                    <a:srgbClr val="000000">
                      <a:alpha val="43137"/>
                    </a:srgbClr>
                  </a:outerShdw>
                </a:effectLst>
              </a:rPr>
              <a:t>under the altar </a:t>
            </a:r>
            <a:r>
              <a:rPr lang="en-US" sz="5400" b="1" dirty="0" smtClean="0"/>
              <a:t>the souls of them that were slain for the word of God, and for the testimony which they held: </a:t>
            </a:r>
            <a:endParaRPr lang="en-US" sz="5400" b="1" dirty="0"/>
          </a:p>
        </p:txBody>
      </p:sp>
    </p:spTree>
    <p:extLst>
      <p:ext uri="{BB962C8B-B14F-4D97-AF65-F5344CB8AC3E}">
        <p14:creationId xmlns:p14="http://schemas.microsoft.com/office/powerpoint/2010/main" val="27685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Down Arrow 2"/>
          <p:cNvSpPr/>
          <p:nvPr/>
        </p:nvSpPr>
        <p:spPr>
          <a:xfrm>
            <a:off x="3708400" y="698500"/>
            <a:ext cx="4775200" cy="6159500"/>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p:cNvSpPr/>
          <p:nvPr/>
        </p:nvSpPr>
        <p:spPr>
          <a:xfrm>
            <a:off x="1" y="0"/>
            <a:ext cx="12191999" cy="6463308"/>
          </a:xfrm>
          <a:prstGeom prst="rect">
            <a:avLst/>
          </a:prstGeom>
          <a:noFill/>
        </p:spPr>
        <p:txBody>
          <a:bodyPr wrap="square" lIns="91440" tIns="45720" rIns="91440" bIns="45720">
            <a:spAutoFit/>
          </a:bodyPr>
          <a:lstStyle/>
          <a:p>
            <a:pPr algn="ctr"/>
            <a:r>
              <a:rPr lang="en-US" sz="4400" b="1" u="sng" cap="none" spc="0" dirty="0" smtClean="0">
                <a:ln w="0"/>
                <a:solidFill>
                  <a:srgbClr val="C00000"/>
                </a:solidFill>
                <a:effectLst>
                  <a:outerShdw blurRad="38100" dist="19050" dir="2700000" algn="tl" rotWithShape="0">
                    <a:schemeClr val="dk1">
                      <a:alpha val="40000"/>
                    </a:schemeClr>
                  </a:outerShdw>
                </a:effectLst>
              </a:rPr>
              <a:t>“SOME” OF OUR REPRESENTATIVE CHARACTERS</a:t>
            </a:r>
            <a:endParaRPr lang="en-US" sz="4400" u="sng" dirty="0" smtClean="0">
              <a:ln w="0"/>
              <a:solidFill>
                <a:srgbClr val="C00000"/>
              </a:solidFill>
              <a:effectLst>
                <a:outerShdw blurRad="38100" dist="19050" dir="2700000" algn="tl" rotWithShape="0">
                  <a:schemeClr val="dk1">
                    <a:alpha val="40000"/>
                  </a:schemeClr>
                </a:outerShdw>
              </a:effectLst>
            </a:endParaRP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sz="4400" b="1" dirty="0" smtClean="0">
                <a:ln w="0"/>
                <a:effectLst>
                  <a:outerShdw blurRad="38100" dist="19050" dir="2700000" algn="tl" rotWithShape="0">
                    <a:schemeClr val="dk1">
                      <a:alpha val="40000"/>
                    </a:schemeClr>
                  </a:outerShdw>
                </a:effectLst>
              </a:rPr>
              <a:t> RUTH</a:t>
            </a:r>
          </a:p>
          <a:p>
            <a:pPr algn="ctr"/>
            <a:r>
              <a:rPr lang="en-US" sz="4400" b="1" dirty="0" smtClean="0">
                <a:ln w="0"/>
                <a:effectLst>
                  <a:outerShdw blurRad="38100" dist="19050" dir="2700000" algn="tl" rotWithShape="0">
                    <a:schemeClr val="dk1">
                      <a:alpha val="40000"/>
                    </a:schemeClr>
                  </a:outerShdw>
                </a:effectLst>
              </a:rPr>
              <a:t>ESTHER</a:t>
            </a:r>
          </a:p>
          <a:p>
            <a:pPr algn="ctr"/>
            <a:r>
              <a:rPr lang="en-US" sz="4400" b="1" dirty="0" smtClean="0">
                <a:ln w="0"/>
                <a:effectLst>
                  <a:outerShdw blurRad="38100" dist="19050" dir="2700000" algn="tl" rotWithShape="0">
                    <a:schemeClr val="dk1">
                      <a:alpha val="40000"/>
                    </a:schemeClr>
                  </a:outerShdw>
                </a:effectLst>
              </a:rPr>
              <a:t>HANNAH</a:t>
            </a:r>
          </a:p>
          <a:p>
            <a:pPr algn="ctr"/>
            <a:r>
              <a:rPr lang="en-US" sz="4400" b="1" dirty="0" smtClean="0">
                <a:ln w="0"/>
                <a:effectLst>
                  <a:outerShdw blurRad="38100" dist="19050" dir="2700000" algn="tl" rotWithShape="0">
                    <a:schemeClr val="dk1">
                      <a:alpha val="40000"/>
                    </a:schemeClr>
                  </a:outerShdw>
                </a:effectLst>
              </a:rPr>
              <a:t>SARAH </a:t>
            </a:r>
          </a:p>
          <a:p>
            <a:pPr algn="ctr"/>
            <a:r>
              <a:rPr lang="en-US" sz="4400" b="1" dirty="0" smtClean="0">
                <a:ln w="0"/>
                <a:effectLst>
                  <a:outerShdw blurRad="38100" dist="19050" dir="2700000" algn="tl" rotWithShape="0">
                    <a:schemeClr val="dk1">
                      <a:alpha val="40000"/>
                    </a:schemeClr>
                  </a:outerShdw>
                </a:effectLst>
              </a:rPr>
              <a:t>REBEKAH </a:t>
            </a:r>
          </a:p>
          <a:p>
            <a:pPr algn="ctr"/>
            <a:r>
              <a:rPr lang="en-US" sz="4400" b="1" dirty="0" smtClean="0">
                <a:ln w="0"/>
                <a:effectLst>
                  <a:outerShdw blurRad="38100" dist="19050" dir="2700000" algn="tl" rotWithShape="0">
                    <a:schemeClr val="dk1">
                      <a:alpha val="40000"/>
                    </a:schemeClr>
                  </a:outerShdw>
                </a:effectLst>
              </a:rPr>
              <a:t>RACHEL</a:t>
            </a:r>
          </a:p>
          <a:p>
            <a:pPr algn="ctr"/>
            <a:r>
              <a:rPr lang="en-US" sz="4400" b="1" cap="none" spc="0" dirty="0" smtClean="0">
                <a:ln w="0"/>
                <a:solidFill>
                  <a:schemeClr val="tx1"/>
                </a:solidFill>
                <a:effectLst>
                  <a:outerShdw blurRad="38100" dist="19050" dir="2700000" algn="tl" rotWithShape="0">
                    <a:schemeClr val="dk1">
                      <a:alpha val="40000"/>
                    </a:schemeClr>
                  </a:outerShdw>
                </a:effectLst>
              </a:rPr>
              <a:t>MARY</a:t>
            </a:r>
          </a:p>
          <a:p>
            <a:pPr algn="ctr"/>
            <a:r>
              <a:rPr lang="en-US" sz="4400" b="1" dirty="0" err="1" smtClean="0">
                <a:ln w="0"/>
                <a:effectLst>
                  <a:outerShdw blurRad="38100" dist="19050" dir="2700000" algn="tl" rotWithShape="0">
                    <a:schemeClr val="dk1">
                      <a:alpha val="40000"/>
                    </a:schemeClr>
                  </a:outerShdw>
                </a:effectLst>
              </a:rPr>
              <a:t>etc</a:t>
            </a:r>
            <a:endParaRPr lang="en-US" sz="4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828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93209" y="0"/>
            <a:ext cx="4338321" cy="6858000"/>
          </a:xfrm>
          <a:prstGeom prst="rect">
            <a:avLst/>
          </a:prstGeom>
        </p:spPr>
      </p:pic>
      <p:sp>
        <p:nvSpPr>
          <p:cNvPr id="6" name="TextBox 5"/>
          <p:cNvSpPr txBox="1"/>
          <p:nvPr/>
        </p:nvSpPr>
        <p:spPr>
          <a:xfrm>
            <a:off x="5245100" y="2934135"/>
            <a:ext cx="1168400" cy="1384995"/>
          </a:xfrm>
          <a:prstGeom prst="rect">
            <a:avLst/>
          </a:prstGeom>
          <a:noFill/>
        </p:spPr>
        <p:txBody>
          <a:bodyPr wrap="square" rtlCol="0">
            <a:spAutoFit/>
          </a:bodyPr>
          <a:lstStyle/>
          <a:p>
            <a:r>
              <a:rPr lang="en-NZ" sz="1200" b="1" dirty="0" smtClean="0"/>
              <a:t>RUTH</a:t>
            </a:r>
          </a:p>
          <a:p>
            <a:r>
              <a:rPr lang="en-NZ" sz="1200" b="1" dirty="0" smtClean="0"/>
              <a:t>ESTHER</a:t>
            </a:r>
          </a:p>
          <a:p>
            <a:r>
              <a:rPr lang="en-NZ" sz="1200" b="1" dirty="0" smtClean="0"/>
              <a:t>HANNAH</a:t>
            </a:r>
          </a:p>
          <a:p>
            <a:r>
              <a:rPr lang="en-NZ" sz="1200" b="1" dirty="0" smtClean="0"/>
              <a:t>RACHEL</a:t>
            </a:r>
          </a:p>
          <a:p>
            <a:r>
              <a:rPr lang="en-NZ" sz="1200" b="1" dirty="0" smtClean="0"/>
              <a:t>REBEKAH</a:t>
            </a:r>
          </a:p>
          <a:p>
            <a:r>
              <a:rPr lang="en-NZ" sz="1200" b="1" dirty="0" smtClean="0"/>
              <a:t>RAHAB</a:t>
            </a:r>
          </a:p>
          <a:p>
            <a:r>
              <a:rPr lang="en-NZ" sz="1200" b="1" dirty="0" smtClean="0"/>
              <a:t>SARAH</a:t>
            </a:r>
            <a:endParaRPr lang="en-NZ" sz="1200" b="1" dirty="0"/>
          </a:p>
        </p:txBody>
      </p:sp>
      <p:sp>
        <p:nvSpPr>
          <p:cNvPr id="7" name="TextBox 6"/>
          <p:cNvSpPr txBox="1"/>
          <p:nvPr/>
        </p:nvSpPr>
        <p:spPr>
          <a:xfrm>
            <a:off x="8431530" y="2349359"/>
            <a:ext cx="3760470" cy="2554545"/>
          </a:xfrm>
          <a:prstGeom prst="rect">
            <a:avLst/>
          </a:prstGeom>
          <a:solidFill>
            <a:schemeClr val="bg2">
              <a:lumMod val="90000"/>
            </a:schemeClr>
          </a:solidFill>
          <a:ln>
            <a:noFill/>
          </a:ln>
        </p:spPr>
        <p:txBody>
          <a:bodyPr wrap="square" rtlCol="0">
            <a:spAutoFit/>
          </a:bodyPr>
          <a:lstStyle/>
          <a:p>
            <a:pPr algn="ctr"/>
            <a:r>
              <a:rPr lang="en-NZ" sz="3200" b="1" dirty="0" smtClean="0"/>
              <a:t>THEIR EXPERIENCES</a:t>
            </a:r>
          </a:p>
          <a:p>
            <a:pPr algn="ctr"/>
            <a:r>
              <a:rPr lang="en-NZ" sz="3200" b="1" dirty="0" smtClean="0"/>
              <a:t>COMPRESS INTO </a:t>
            </a:r>
          </a:p>
          <a:p>
            <a:pPr algn="ctr"/>
            <a:r>
              <a:rPr lang="en-NZ" sz="3200" b="1" i="1" u="sng" dirty="0" smtClean="0">
                <a:effectLst>
                  <a:outerShdw blurRad="38100" dist="38100" dir="2700000" algn="tl">
                    <a:srgbClr val="000000">
                      <a:alpha val="43137"/>
                    </a:srgbClr>
                  </a:outerShdw>
                </a:effectLst>
              </a:rPr>
              <a:t>AN INDIVIDUAL</a:t>
            </a:r>
            <a:r>
              <a:rPr lang="en-NZ" sz="3200" b="1" dirty="0" smtClean="0"/>
              <a:t> </a:t>
            </a:r>
          </a:p>
          <a:p>
            <a:pPr algn="ctr"/>
            <a:r>
              <a:rPr lang="en-NZ" sz="3200" b="1" dirty="0" smtClean="0"/>
              <a:t>OF THE ENDTIME</a:t>
            </a:r>
          </a:p>
          <a:p>
            <a:pPr algn="ctr"/>
            <a:r>
              <a:rPr lang="en-NZ" sz="3200" b="1" dirty="0" smtClean="0"/>
              <a:t>BRIDE</a:t>
            </a:r>
            <a:endParaRPr lang="en-NZ" sz="3200" b="1" dirty="0"/>
          </a:p>
        </p:txBody>
      </p:sp>
      <p:sp>
        <p:nvSpPr>
          <p:cNvPr id="8" name="Right Arrow 7"/>
          <p:cNvSpPr/>
          <p:nvPr/>
        </p:nvSpPr>
        <p:spPr>
          <a:xfrm flipV="1">
            <a:off x="7104698" y="3401838"/>
            <a:ext cx="1798002" cy="471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78061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9281</TotalTime>
  <Words>2940</Words>
  <Application>Microsoft Office PowerPoint</Application>
  <PresentationFormat>Widescreen</PresentationFormat>
  <Paragraphs>280</Paragraphs>
  <Slides>33</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33</vt:i4>
      </vt:variant>
    </vt:vector>
  </HeadingPairs>
  <TitlesOfParts>
    <vt:vector size="46" baseType="lpstr">
      <vt:lpstr>Arial</vt:lpstr>
      <vt:lpstr>Calibri</vt:lpstr>
      <vt:lpstr>Calibri Light</vt:lpstr>
      <vt:lpstr>Lucida Sans Unicode</vt:lpstr>
      <vt:lpstr>Times New Roman</vt:lpstr>
      <vt:lpstr>Office Theme</vt:lpstr>
      <vt:lpstr>Default Design</vt:lpstr>
      <vt:lpstr>20_Default Design</vt:lpstr>
      <vt:lpstr>1_Office Theme</vt:lpstr>
      <vt:lpstr>2_Office Theme</vt:lpstr>
      <vt:lpstr>6_Office Theme</vt:lpstr>
      <vt:lpstr>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298</cp:revision>
  <dcterms:created xsi:type="dcterms:W3CDTF">2024-09-15T21:04:27Z</dcterms:created>
  <dcterms:modified xsi:type="dcterms:W3CDTF">2026-01-14T05:25:11Z</dcterms:modified>
</cp:coreProperties>
</file>